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4" r:id="rId1"/>
    <p:sldMasterId id="2147483666" r:id="rId2"/>
    <p:sldMasterId id="2147483689" r:id="rId3"/>
  </p:sldMasterIdLst>
  <p:notesMasterIdLst>
    <p:notesMasterId r:id="rId12"/>
  </p:notesMasterIdLst>
  <p:handoutMasterIdLst>
    <p:handoutMasterId r:id="rId13"/>
  </p:handoutMasterIdLst>
  <p:sldIdLst>
    <p:sldId id="397" r:id="rId4"/>
    <p:sldId id="403" r:id="rId5"/>
    <p:sldId id="412" r:id="rId6"/>
    <p:sldId id="413" r:id="rId7"/>
    <p:sldId id="414" r:id="rId8"/>
    <p:sldId id="415" r:id="rId9"/>
    <p:sldId id="418" r:id="rId10"/>
    <p:sldId id="400" r:id="rId11"/>
  </p:sldIdLst>
  <p:sldSz cx="12190413" cy="6859588"/>
  <p:notesSz cx="6858000" cy="9144000"/>
  <p:embeddedFontLst>
    <p:embeddedFont>
      <p:font typeface="Archivo" panose="020B0604020202020204" charset="0"/>
      <p:regular r:id="rId14"/>
      <p:bold r:id="rId15"/>
      <p:italic r:id="rId16"/>
      <p:boldItalic r:id="rId17"/>
    </p:embeddedFont>
    <p:embeddedFont>
      <p:font typeface="Archivo SemiBold" panose="020B0604020202020204" charset="0"/>
      <p:bold r:id="rId18"/>
      <p:boldItalic r:id="rId19"/>
    </p:embeddedFont>
    <p:embeddedFont>
      <p:font typeface="Inter-Regular" panose="020B0604020202020204" charset="0"/>
      <p:regular r:id="rId20"/>
      <p:bold r:id="rId21"/>
    </p:embeddedFont>
    <p:embeddedFont>
      <p:font typeface="Roboto" panose="02000000000000000000" pitchFamily="2"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2" pos="3840" userDrawn="1">
          <p15:clr>
            <a:srgbClr val="A4A3A4"/>
          </p15:clr>
        </p15:guide>
        <p15:guide id="3" orient="horz" pos="2305"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BE9F1DF-2F4F-1DA0-36CB-3702EF76FB23}" name="Nikoloz Sumbadze" initials="NS" userId="661187c6ca1fbd58"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D7D31"/>
    <a:srgbClr val="44B5C2"/>
    <a:srgbClr val="088F9E"/>
    <a:srgbClr val="E2F4F6"/>
    <a:srgbClr val="CCEAEE"/>
    <a:srgbClr val="C5E7ED"/>
    <a:srgbClr val="009DD9"/>
    <a:srgbClr val="0F6FC6"/>
    <a:srgbClr val="9DD1EB"/>
    <a:srgbClr val="6F7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4B8CE54-D7E4-4D6C-B30F-6A91B47CCFBE}">
  <a:tblStyle styleId="{E4B8CE54-D7E4-4D6C-B30F-6A91B47CCFBE}"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E1A51BF6-B60F-430B-B708-1F52C015F51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2222" autoAdjust="0"/>
  </p:normalViewPr>
  <p:slideViewPr>
    <p:cSldViewPr snapToGrid="0" showGuides="1">
      <p:cViewPr varScale="1">
        <p:scale>
          <a:sx n="64" d="100"/>
          <a:sy n="64" d="100"/>
        </p:scale>
        <p:origin x="1306" y="38"/>
      </p:cViewPr>
      <p:guideLst>
        <p:guide pos="3840"/>
        <p:guide orient="horz" pos="2305"/>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85" d="100"/>
          <a:sy n="85" d="100"/>
        </p:scale>
        <p:origin x="380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handoutMaster" Target="handoutMasters/handout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8.fntdata"/><Relationship Id="rId7" Type="http://schemas.openxmlformats.org/officeDocument/2006/relationships/slide" Target="slides/slide4.xml"/><Relationship Id="rId12" Type="http://schemas.openxmlformats.org/officeDocument/2006/relationships/notesMaster" Target="notesMasters/notesMaster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11.fntdata"/><Relationship Id="rId5" Type="http://schemas.openxmlformats.org/officeDocument/2006/relationships/slide" Target="slides/slide2.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font" Target="fonts/font6.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F2154E8-5A02-4372-87F9-86AF7C66C3C8}" type="datetimeFigureOut">
              <a:rPr lang="en-US" smtClean="0">
                <a:latin typeface="Calibri" panose="020F0502020204030204" pitchFamily="34" charset="0"/>
                <a:cs typeface="Calibri" panose="020F0502020204030204" pitchFamily="34" charset="0"/>
              </a:rPr>
              <a:t>9/15/2026</a:t>
            </a:fld>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Calibri" panose="020F0502020204030204" pitchFamily="34" charset="0"/>
              <a:cs typeface="Calibri" panose="020F0502020204030204" pitchFamily="34" charset="0"/>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7B55A32-4A90-42AD-A14E-E535DDA95BC0}" type="slidenum">
              <a:rPr lang="en-US" smtClean="0">
                <a:latin typeface="Calibri" panose="020F0502020204030204" pitchFamily="34" charset="0"/>
                <a:cs typeface="Calibri" panose="020F0502020204030204" pitchFamily="34" charset="0"/>
              </a:rPr>
              <a:t>‹N›</a:t>
            </a:fld>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39653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dirty="0"/>
          </a:p>
        </p:txBody>
      </p:sp>
    </p:spTree>
    <p:extLst>
      <p:ext uri="{BB962C8B-B14F-4D97-AF65-F5344CB8AC3E}">
        <p14:creationId xmlns:p14="http://schemas.microsoft.com/office/powerpoint/2010/main" val="215795548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Calibri" panose="020F0502020204030204" pitchFamily="34" charset="0"/>
        <a:ea typeface="Calibri" panose="020F0502020204030204" pitchFamily="34" charset="0"/>
        <a:cs typeface="Calibri" panose="020F0502020204030204" pitchFamily="34" charset="0"/>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2588" y="685800"/>
            <a:ext cx="6092825"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12429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1075404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8234151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WFER">
    <p:spTree>
      <p:nvGrpSpPr>
        <p:cNvPr id="1" name=""/>
        <p:cNvGrpSpPr/>
        <p:nvPr/>
      </p:nvGrpSpPr>
      <p:grpSpPr>
        <a:xfrm>
          <a:off x="0" y="0"/>
          <a:ext cx="0" cy="0"/>
          <a:chOff x="0" y="0"/>
          <a:chExt cx="0" cy="0"/>
        </a:xfrm>
      </p:grpSpPr>
      <p:sp>
        <p:nvSpPr>
          <p:cNvPr id="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1029680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3" name="Subtitle 2"/>
          <p:cNvSpPr>
            <a:spLocks noGrp="1"/>
          </p:cNvSpPr>
          <p:nvPr>
            <p:ph type="subTitle" idx="1" hasCustomPrompt="1"/>
          </p:nvPr>
        </p:nvSpPr>
        <p:spPr>
          <a:xfrm>
            <a:off x="1524000" y="1735667"/>
            <a:ext cx="9142413" cy="3523721"/>
          </a:xfrm>
          <a:prstGeom prst="rect">
            <a:avLst/>
          </a:prstGeom>
        </p:spPr>
        <p:txBody>
          <a:bodyPr/>
          <a:lstStyle>
            <a:lvl1pPr marL="342900" indent="-342900" algn="l">
              <a:buClr>
                <a:srgbClr val="44B5C2"/>
              </a:buClr>
              <a:buFont typeface="Arial" panose="020B0604020202020204" pitchFamily="34" charset="0"/>
              <a:buChar char="•"/>
              <a:defRPr sz="2400">
                <a:solidFill>
                  <a:schemeClr val="bg2">
                    <a:lumMod val="25000"/>
                  </a:schemeClr>
                </a:solidFill>
                <a:latin typeface="+mn-lt"/>
              </a:defRPr>
            </a:lvl1pPr>
            <a:lvl2pPr marL="800100" indent="-342900" algn="l">
              <a:buClr>
                <a:srgbClr val="44B5C2"/>
              </a:buClr>
              <a:buFont typeface="Arial" panose="020B0604020202020204" pitchFamily="34" charset="0"/>
              <a:buChar char="•"/>
              <a:defRPr sz="2000">
                <a:solidFill>
                  <a:schemeClr val="bg2">
                    <a:lumMod val="25000"/>
                  </a:schemeClr>
                </a:solidFill>
                <a:latin typeface="+mn-lt"/>
              </a:defRPr>
            </a:lvl2pPr>
            <a:lvl3pPr marL="1200150" indent="-285750" algn="l">
              <a:buClr>
                <a:srgbClr val="44B5C2"/>
              </a:buClr>
              <a:buFont typeface="Arial" panose="020B0604020202020204" pitchFamily="34" charset="0"/>
              <a:buChar char="•"/>
              <a:defRPr sz="1800">
                <a:solidFill>
                  <a:schemeClr val="bg2">
                    <a:lumMod val="25000"/>
                  </a:schemeClr>
                </a:solidFill>
                <a:latin typeface="+mn-lt"/>
              </a:defRPr>
            </a:lvl3pPr>
            <a:lvl4pPr marL="1657350" indent="-285750" algn="l">
              <a:buClr>
                <a:srgbClr val="44B5C2"/>
              </a:buClr>
              <a:buFont typeface="Arial" panose="020B0604020202020204" pitchFamily="34" charset="0"/>
              <a:buChar char="•"/>
              <a:defRPr sz="1600">
                <a:solidFill>
                  <a:schemeClr val="bg2">
                    <a:lumMod val="25000"/>
                  </a:schemeClr>
                </a:solidFill>
                <a:latin typeface="+mn-lt"/>
              </a:defRPr>
            </a:lvl4pPr>
            <a:lvl5pPr marL="2114550" indent="-285750" algn="l">
              <a:buClr>
                <a:srgbClr val="44B5C2"/>
              </a:buClr>
              <a:buFont typeface="Arial" panose="020B0604020202020204" pitchFamily="34" charset="0"/>
              <a:buChar char="•"/>
              <a:defRPr sz="1600">
                <a:solidFill>
                  <a:schemeClr val="bg2">
                    <a:lumMod val="25000"/>
                  </a:schemeClr>
                </a:solidFill>
                <a:latin typeface="+mn-lt"/>
              </a:defRPr>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2"/>
          <p:cNvSpPr>
            <a:spLocks noGrp="1"/>
          </p:cNvSpPr>
          <p:nvPr>
            <p:ph type="body" idx="13"/>
          </p:nvPr>
        </p:nvSpPr>
        <p:spPr>
          <a:xfrm>
            <a:off x="1524000" y="1049867"/>
            <a:ext cx="91424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3790866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6"/>
            <a:ext cx="5180013"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0613" y="1825626"/>
            <a:ext cx="5181600" cy="3999441"/>
          </a:xfrm>
          <a:prstGeom prst="rect">
            <a:avLst/>
          </a:prstGeom>
        </p:spPr>
        <p:txBody>
          <a:bodyPr/>
          <a:lstStyle>
            <a:lvl1pPr>
              <a:buClr>
                <a:srgbClr val="44B5C2"/>
              </a:buClr>
              <a:defRPr>
                <a:solidFill>
                  <a:schemeClr val="bg2">
                    <a:lumMod val="25000"/>
                  </a:schemeClr>
                </a:solidFill>
                <a:latin typeface="+mn-lt"/>
              </a:defRPr>
            </a:lvl1pPr>
            <a:lvl2pPr>
              <a:buClr>
                <a:srgbClr val="44B5C2"/>
              </a:buClr>
              <a:defRPr>
                <a:solidFill>
                  <a:schemeClr val="bg2">
                    <a:lumMod val="25000"/>
                  </a:schemeClr>
                </a:solidFill>
                <a:latin typeface="+mn-lt"/>
              </a:defRPr>
            </a:lvl2pPr>
            <a:lvl3pPr>
              <a:buClr>
                <a:srgbClr val="44B5C2"/>
              </a:buClr>
              <a:defRPr>
                <a:solidFill>
                  <a:schemeClr val="bg2">
                    <a:lumMod val="25000"/>
                  </a:schemeClr>
                </a:solidFill>
                <a:latin typeface="+mn-lt"/>
              </a:defRPr>
            </a:lvl3pPr>
            <a:lvl4pPr>
              <a:buClr>
                <a:srgbClr val="44B5C2"/>
              </a:buClr>
              <a:defRPr>
                <a:solidFill>
                  <a:schemeClr val="bg2">
                    <a:lumMod val="25000"/>
                  </a:schemeClr>
                </a:solidFill>
                <a:latin typeface="+mn-lt"/>
              </a:defRPr>
            </a:lvl4pPr>
            <a:lvl5pPr>
              <a:buClr>
                <a:srgbClr val="44B5C2"/>
              </a:buClr>
              <a:defRPr>
                <a:solidFill>
                  <a:schemeClr val="bg2">
                    <a:lumMod val="25000"/>
                  </a:schemeClr>
                </a:solidFill>
                <a:latin typeface="+mn-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10" name="Text Placeholder 2"/>
          <p:cNvSpPr>
            <a:spLocks noGrp="1"/>
          </p:cNvSpPr>
          <p:nvPr>
            <p:ph type="body" idx="13"/>
          </p:nvPr>
        </p:nvSpPr>
        <p:spPr>
          <a:xfrm>
            <a:off x="838200" y="1049867"/>
            <a:ext cx="9828213"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7"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3588066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1266825"/>
            <a:ext cx="6170612" cy="4595813"/>
          </a:xfrm>
          <a:prstGeom prst="rect">
            <a:avLst/>
          </a:prstGeom>
        </p:spPr>
        <p:txBody>
          <a:bodyPr/>
          <a:lstStyle>
            <a:lvl1pPr marL="0" indent="0">
              <a:buNone/>
              <a:defRPr sz="3200">
                <a:solidFill>
                  <a:schemeClr val="bg2">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201334"/>
            <a:ext cx="3932237" cy="3669242"/>
          </a:xfrm>
          <a:prstGeom prst="rect">
            <a:avLst/>
          </a:prstGeom>
        </p:spPr>
        <p:txBody>
          <a:bodyPr/>
          <a:lstStyle>
            <a:lvl1pPr marL="0" indent="0">
              <a:buNone/>
              <a:defRPr sz="1600">
                <a:solidFill>
                  <a:schemeClr val="bg2">
                    <a:lumMod val="25000"/>
                  </a:schemeClr>
                </a:solidFill>
                <a:latin typeface="+mn-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8" name="Title 1"/>
          <p:cNvSpPr>
            <a:spLocks noGrp="1"/>
          </p:cNvSpPr>
          <p:nvPr>
            <p:ph type="ctrTitle"/>
          </p:nvPr>
        </p:nvSpPr>
        <p:spPr>
          <a:xfrm>
            <a:off x="558800" y="318030"/>
            <a:ext cx="9142413" cy="486304"/>
          </a:xfrm>
          <a:prstGeom prst="rect">
            <a:avLst/>
          </a:prstGeom>
        </p:spPr>
        <p:txBody>
          <a:bodyPr anchor="b"/>
          <a:lstStyle>
            <a:lvl1pPr algn="l">
              <a:defRPr sz="3200" b="1">
                <a:solidFill>
                  <a:srgbClr val="088F9E"/>
                </a:solidFill>
                <a:latin typeface="+mn-lt"/>
              </a:defRPr>
            </a:lvl1pPr>
          </a:lstStyle>
          <a:p>
            <a:r>
              <a:rPr lang="en-US" dirty="0"/>
              <a:t>Click to edit Master title style</a:t>
            </a:r>
          </a:p>
        </p:txBody>
      </p:sp>
      <p:sp>
        <p:nvSpPr>
          <p:cNvPr id="9" name="Text Placeholder 2"/>
          <p:cNvSpPr>
            <a:spLocks noGrp="1"/>
          </p:cNvSpPr>
          <p:nvPr>
            <p:ph type="body" idx="13"/>
          </p:nvPr>
        </p:nvSpPr>
        <p:spPr>
          <a:xfrm>
            <a:off x="839788" y="1266825"/>
            <a:ext cx="3932237" cy="685800"/>
          </a:xfrm>
          <a:prstGeom prst="rect">
            <a:avLst/>
          </a:prstGeom>
        </p:spPr>
        <p:txBody>
          <a:bodyPr anchor="b"/>
          <a:lstStyle>
            <a:lvl1pPr marL="0" indent="0">
              <a:buNone/>
              <a:defRPr sz="2800" b="1">
                <a:solidFill>
                  <a:srgbClr val="44B5C2"/>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10"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6671671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95550" y="2886075"/>
            <a:ext cx="7191375" cy="1504950"/>
          </a:xfrm>
          <a:prstGeom prst="rect">
            <a:avLst/>
          </a:prstGeom>
        </p:spPr>
        <p:txBody>
          <a:bodyPr anchor="b"/>
          <a:lstStyle>
            <a:lvl1pPr algn="ctr">
              <a:defRPr sz="4400" b="1">
                <a:solidFill>
                  <a:srgbClr val="088F9E"/>
                </a:solidFill>
                <a:latin typeface="+mn-lt"/>
              </a:defRPr>
            </a:lvl1pPr>
          </a:lstStyle>
          <a:p>
            <a:r>
              <a:rPr lang="en-US" dirty="0"/>
              <a:t>Click to edit Master title style</a:t>
            </a:r>
          </a:p>
        </p:txBody>
      </p:sp>
      <p:sp>
        <p:nvSpPr>
          <p:cNvPr id="3" name="Subtitle 2"/>
          <p:cNvSpPr>
            <a:spLocks noGrp="1"/>
          </p:cNvSpPr>
          <p:nvPr>
            <p:ph type="subTitle" idx="1"/>
          </p:nvPr>
        </p:nvSpPr>
        <p:spPr>
          <a:xfrm>
            <a:off x="2495550" y="4619625"/>
            <a:ext cx="7191375" cy="639763"/>
          </a:xfrm>
          <a:prstGeom prst="rect">
            <a:avLst/>
          </a:prstGeom>
        </p:spPr>
        <p:txBody>
          <a:bodyPr/>
          <a:lstStyle>
            <a:lvl1pPr marL="0" indent="0" algn="ctr">
              <a:buNone/>
              <a:defRPr sz="3600" i="1">
                <a:solidFill>
                  <a:srgbClr val="44B5C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5" name="Footer Placeholder 4"/>
          <p:cNvSpPr>
            <a:spLocks noGrp="1"/>
          </p:cNvSpPr>
          <p:nvPr>
            <p:ph type="ftr" sz="quarter" idx="11"/>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6"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156144660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theme" Target="../theme/theme3.xml"/><Relationship Id="rId1" Type="http://schemas.openxmlformats.org/officeDocument/2006/relationships/slideLayout" Target="../slideLayouts/slideLayout5.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8" name="직사각형 3">
            <a:extLst>
              <a:ext uri="{FF2B5EF4-FFF2-40B4-BE49-F238E27FC236}">
                <a16:creationId xmlns:a16="http://schemas.microsoft.com/office/drawing/2014/main" id="{0AC05B60-4D61-2B4F-BCB8-0689A6065731}"/>
              </a:ext>
            </a:extLst>
          </p:cNvPr>
          <p:cNvSpPr/>
          <p:nvPr userDrawn="1"/>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9" name="직사각형 3">
            <a:extLst>
              <a:ext uri="{FF2B5EF4-FFF2-40B4-BE49-F238E27FC236}">
                <a16:creationId xmlns:a16="http://schemas.microsoft.com/office/drawing/2014/main" id="{0AC05B60-4D61-2B4F-BCB8-0689A6065731}"/>
              </a:ext>
            </a:extLst>
          </p:cNvPr>
          <p:cNvSpPr/>
          <p:nvPr userDrawn="1"/>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0" name="Title 1"/>
          <p:cNvSpPr txBox="1">
            <a:spLocks/>
          </p:cNvSpPr>
          <p:nvPr userDrawn="1"/>
        </p:nvSpPr>
        <p:spPr>
          <a:xfrm>
            <a:off x="972939" y="336611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b="1" dirty="0">
                <a:solidFill>
                  <a:srgbClr val="088F9E"/>
                </a:solidFill>
                <a:latin typeface="Calibri" panose="020F0502020204030204" pitchFamily="34" charset="0"/>
                <a:cs typeface="Calibri" panose="020F0502020204030204" pitchFamily="34" charset="0"/>
              </a:rPr>
              <a:t>Presentation Title, Presentation Title</a:t>
            </a:r>
            <a:endParaRPr lang="en-US" sz="3200" dirty="0">
              <a:solidFill>
                <a:srgbClr val="088F9E"/>
              </a:solidFill>
              <a:latin typeface="Calibri" panose="020F0502020204030204" pitchFamily="34" charset="0"/>
            </a:endParaRPr>
          </a:p>
        </p:txBody>
      </p:sp>
      <p:sp>
        <p:nvSpPr>
          <p:cNvPr id="11" name="직사각형 3">
            <a:extLst>
              <a:ext uri="{FF2B5EF4-FFF2-40B4-BE49-F238E27FC236}">
                <a16:creationId xmlns:a16="http://schemas.microsoft.com/office/drawing/2014/main" id="{0AC05B60-4D61-2B4F-BCB8-0689A6065731}"/>
              </a:ext>
            </a:extLst>
          </p:cNvPr>
          <p:cNvSpPr/>
          <p:nvPr userDrawn="1"/>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12" name="Group 11"/>
          <p:cNvGrpSpPr/>
          <p:nvPr userDrawn="1"/>
        </p:nvGrpSpPr>
        <p:grpSpPr>
          <a:xfrm>
            <a:off x="925794" y="432250"/>
            <a:ext cx="10374269" cy="1210062"/>
            <a:chOff x="925794" y="432250"/>
            <a:chExt cx="10374269" cy="1210062"/>
          </a:xfrm>
        </p:grpSpPr>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5" name="Picture 14"/>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6" name="Google Shape;8;p1"/>
          <p:cNvSpPr txBox="1">
            <a:spLocks/>
          </p:cNvSpPr>
          <p:nvPr userDrawn="1"/>
        </p:nvSpPr>
        <p:spPr>
          <a:xfrm>
            <a:off x="11102801" y="6131354"/>
            <a:ext cx="731505" cy="5249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rgbClr val="000000"/>
              </a:buClr>
              <a:buFont typeface="Arial"/>
              <a:buNone/>
              <a:defRPr sz="1733" b="0" i="0" u="none" strike="noStrike" cap="none">
                <a:solidFill>
                  <a:srgbClr val="088F9E"/>
                </a:solidFill>
                <a:latin typeface="Calibri" panose="020F0502020204030204" pitchFamily="34" charset="0"/>
                <a:ea typeface="Inter-Regular"/>
                <a:cs typeface="Calibri" panose="020F0502020204030204" pitchFamily="34" charset="0"/>
                <a:sym typeface="Inter-Regular"/>
              </a:defRPr>
            </a:lvl1pPr>
            <a:lvl2pPr marR="0" lvl="1"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2pPr>
            <a:lvl3pPr marR="0" lvl="2"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3pPr>
            <a:lvl4pPr marR="0" lvl="3"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4pPr>
            <a:lvl5pPr marR="0" lvl="4"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5pPr>
            <a:lvl6pPr marR="0" lvl="5"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6pPr>
            <a:lvl7pPr marR="0" lvl="6"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7pPr>
            <a:lvl8pPr marR="0" lvl="7"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8pPr>
            <a:lvl9pPr marR="0" lvl="8" algn="r" rtl="0">
              <a:lnSpc>
                <a:spcPct val="100000"/>
              </a:lnSpc>
              <a:spcBef>
                <a:spcPts val="0"/>
              </a:spcBef>
              <a:spcAft>
                <a:spcPts val="0"/>
              </a:spcAft>
              <a:buClr>
                <a:srgbClr val="000000"/>
              </a:buClr>
              <a:buFont typeface="Arial"/>
              <a:buNone/>
              <a:defRPr sz="1733" b="0" i="0" u="none" strike="noStrike" cap="none">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492265267"/>
      </p:ext>
    </p:extLst>
  </p:cSld>
  <p:clrMap bg1="lt1" tx1="dk1" bg2="lt2" tx2="dk2" accent1="accent1" accent2="accent2" accent3="accent3" accent4="accent4" accent5="accent5" accent6="accent6" hlink="hlink" folHlink="folHlink"/>
  <p:sldLayoutIdLst>
    <p:sldLayoutId id="2147483678"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4" name="직사각형 3">
            <a:extLst>
              <a:ext uri="{FF2B5EF4-FFF2-40B4-BE49-F238E27FC236}">
                <a16:creationId xmlns:a16="http://schemas.microsoft.com/office/drawing/2014/main" id="{0AC05B60-4D61-2B4F-BCB8-0689A6065731}"/>
              </a:ext>
            </a:extLst>
          </p:cNvPr>
          <p:cNvSpPr/>
          <p:nvPr userDrawn="1"/>
        </p:nvSpPr>
        <p:spPr>
          <a:xfrm>
            <a:off x="1" y="1"/>
            <a:ext cx="12190412" cy="6859588"/>
          </a:xfrm>
          <a:prstGeom prst="rect">
            <a:avLst/>
          </a:prstGeom>
          <a:gradFill>
            <a:gsLst>
              <a:gs pos="0">
                <a:schemeClr val="bg1"/>
              </a:gs>
              <a:gs pos="54000">
                <a:schemeClr val="bg1"/>
              </a:gs>
              <a:gs pos="99000">
                <a:srgbClr val="E9F5F9"/>
              </a:gs>
              <a:gs pos="80000">
                <a:srgbClr val="E9F5F9"/>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7" name="Picture 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5982690"/>
            <a:ext cx="12190412" cy="876898"/>
          </a:xfrm>
          <a:prstGeom prst="rect">
            <a:avLst/>
          </a:prstGeom>
        </p:spPr>
      </p:pic>
      <p:sp>
        <p:nvSpPr>
          <p:cNvPr id="9" name="직사각형 3">
            <a:extLst>
              <a:ext uri="{FF2B5EF4-FFF2-40B4-BE49-F238E27FC236}">
                <a16:creationId xmlns:a16="http://schemas.microsoft.com/office/drawing/2014/main" id="{0AC05B60-4D61-2B4F-BCB8-0689A6065731}"/>
              </a:ext>
            </a:extLst>
          </p:cNvPr>
          <p:cNvSpPr/>
          <p:nvPr userDrawn="1"/>
        </p:nvSpPr>
        <p:spPr>
          <a:xfrm flipV="1">
            <a:off x="1" y="1003511"/>
            <a:ext cx="12190412" cy="45719"/>
          </a:xfrm>
          <a:prstGeom prst="rect">
            <a:avLst/>
          </a:prstGeom>
          <a:solidFill>
            <a:srgbClr val="CCEA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pic>
        <p:nvPicPr>
          <p:cNvPr id="11" name="Picture 10"/>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8920712" y="249620"/>
            <a:ext cx="2931311" cy="636655"/>
          </a:xfrm>
          <a:prstGeom prst="rect">
            <a:avLst/>
          </a:prstGeom>
        </p:spPr>
      </p:pic>
      <p:sp>
        <p:nvSpPr>
          <p:cNvPr id="12"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971727225"/>
      </p:ext>
    </p:extLst>
  </p:cSld>
  <p:clrMap bg1="lt1" tx1="dk1" bg2="lt2" tx2="dk2" accent1="accent1" accent2="accent2" accent3="accent3" accent4="accent4" accent5="accent5" accent6="accent6" hlink="hlink" folHlink="folHlink"/>
  <p:sldLayoutIdLst>
    <p:sldLayoutId id="2147483667" r:id="rId1"/>
    <p:sldLayoutId id="2147483670" r:id="rId2"/>
    <p:sldLayoutId id="2147483675" r:id="rId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직사각형 3">
            <a:extLst>
              <a:ext uri="{FF2B5EF4-FFF2-40B4-BE49-F238E27FC236}">
                <a16:creationId xmlns:a16="http://schemas.microsoft.com/office/drawing/2014/main" id="{0AC05B60-4D61-2B4F-BCB8-0689A6065731}"/>
              </a:ext>
            </a:extLst>
          </p:cNvPr>
          <p:cNvSpPr/>
          <p:nvPr userDrawn="1"/>
        </p:nvSpPr>
        <p:spPr>
          <a:xfrm>
            <a:off x="2" y="0"/>
            <a:ext cx="12190411" cy="6857107"/>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latin typeface="Calibri" panose="020F0502020204030204" pitchFamily="34" charset="0"/>
            </a:endParaRPr>
          </a:p>
        </p:txBody>
      </p:sp>
      <p:sp>
        <p:nvSpPr>
          <p:cNvPr id="8" name="Rounded Rectangle 7"/>
          <p:cNvSpPr/>
          <p:nvPr userDrawn="1"/>
        </p:nvSpPr>
        <p:spPr>
          <a:xfrm>
            <a:off x="2510091" y="760317"/>
            <a:ext cx="7170233" cy="5341434"/>
          </a:xfrm>
          <a:prstGeom prst="roundRect">
            <a:avLst>
              <a:gd name="adj" fmla="val 9026"/>
            </a:avLst>
          </a:prstGeom>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Calibri" panose="020F0502020204030204" pitchFamily="34" charset="0"/>
            </a:endParaRP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6096"/>
            <a:ext cx="12190413" cy="6851011"/>
          </a:xfrm>
          <a:prstGeom prst="rect">
            <a:avLst/>
          </a:prstGeom>
        </p:spPr>
      </p:pic>
      <p:sp>
        <p:nvSpPr>
          <p:cNvPr id="10" name="Oval 9"/>
          <p:cNvSpPr/>
          <p:nvPr userDrawn="1"/>
        </p:nvSpPr>
        <p:spPr>
          <a:xfrm>
            <a:off x="5399460" y="1317670"/>
            <a:ext cx="1291478" cy="12768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638621" y="1466208"/>
            <a:ext cx="4914758" cy="1067442"/>
          </a:xfrm>
          <a:prstGeom prst="rect">
            <a:avLst/>
          </a:prstGeom>
        </p:spPr>
      </p:pic>
      <p:sp>
        <p:nvSpPr>
          <p:cNvPr id="11" name="Date Placeholder 3"/>
          <p:cNvSpPr>
            <a:spLocks noGrp="1"/>
          </p:cNvSpPr>
          <p:nvPr>
            <p:ph type="dt" sz="half" idx="2"/>
          </p:nvPr>
        </p:nvSpPr>
        <p:spPr>
          <a:xfrm>
            <a:off x="838200" y="6357938"/>
            <a:ext cx="2743200" cy="365125"/>
          </a:xfrm>
          <a:prstGeom prst="rect">
            <a:avLst/>
          </a:prstGeom>
        </p:spPr>
        <p:txBody>
          <a:bodyPr/>
          <a:lstStyle>
            <a:lvl1pPr>
              <a:defRPr sz="2000">
                <a:solidFill>
                  <a:schemeClr val="bg1"/>
                </a:solidFill>
                <a:latin typeface="+mn-lt"/>
              </a:defRPr>
            </a:lvl1pPr>
          </a:lstStyle>
          <a:p>
            <a:endParaRPr lang="en-US" dirty="0"/>
          </a:p>
        </p:txBody>
      </p:sp>
      <p:sp>
        <p:nvSpPr>
          <p:cNvPr id="12" name="Footer Placeholder 4"/>
          <p:cNvSpPr>
            <a:spLocks noGrp="1"/>
          </p:cNvSpPr>
          <p:nvPr>
            <p:ph type="ftr" sz="quarter" idx="3"/>
          </p:nvPr>
        </p:nvSpPr>
        <p:spPr>
          <a:xfrm>
            <a:off x="4038600" y="6357938"/>
            <a:ext cx="4113213" cy="365125"/>
          </a:xfrm>
          <a:prstGeom prst="rect">
            <a:avLst/>
          </a:prstGeom>
        </p:spPr>
        <p:txBody>
          <a:bodyPr/>
          <a:lstStyle>
            <a:lvl1pPr>
              <a:defRPr sz="2000">
                <a:solidFill>
                  <a:schemeClr val="bg1"/>
                </a:solidFill>
                <a:latin typeface="+mn-lt"/>
              </a:defRPr>
            </a:lvl1pPr>
          </a:lstStyle>
          <a:p>
            <a:endParaRPr lang="en-US" dirty="0"/>
          </a:p>
        </p:txBody>
      </p:sp>
      <p:sp>
        <p:nvSpPr>
          <p:cNvPr id="13" name="Google Shape;8;p1"/>
          <p:cNvSpPr txBox="1">
            <a:spLocks noGrp="1"/>
          </p:cNvSpPr>
          <p:nvPr>
            <p:ph type="sldNum" idx="4"/>
          </p:nvPr>
        </p:nvSpPr>
        <p:spPr>
          <a:xfrm>
            <a:off x="11102801" y="6131354"/>
            <a:ext cx="731505" cy="524922"/>
          </a:xfrm>
          <a:prstGeom prst="rect">
            <a:avLst/>
          </a:prstGeom>
          <a:noFill/>
          <a:ln>
            <a:noFill/>
          </a:ln>
        </p:spPr>
        <p:txBody>
          <a:bodyPr spcFirstLastPara="1" wrap="square" lIns="0" tIns="0" rIns="0" bIns="0" anchor="ctr" anchorCtr="0">
            <a:noAutofit/>
          </a:bodyPr>
          <a:lstStyle>
            <a:lvl1pPr lvl="0" algn="r" rtl="0">
              <a:buNone/>
              <a:defRPr sz="1733">
                <a:solidFill>
                  <a:srgbClr val="088F9E"/>
                </a:solidFill>
                <a:latin typeface="Calibri" panose="020F0502020204030204" pitchFamily="34" charset="0"/>
                <a:ea typeface="Inter-Regular"/>
                <a:cs typeface="Calibri" panose="020F0502020204030204" pitchFamily="34" charset="0"/>
                <a:sym typeface="Inter-Regular"/>
              </a:defRPr>
            </a:lvl1pPr>
            <a:lvl2pPr lvl="1" algn="r" rtl="0">
              <a:buNone/>
              <a:defRPr sz="1733">
                <a:solidFill>
                  <a:schemeClr val="accent1"/>
                </a:solidFill>
                <a:latin typeface="Inter-Regular"/>
                <a:ea typeface="Inter-Regular"/>
                <a:cs typeface="Inter-Regular"/>
                <a:sym typeface="Inter-Regular"/>
              </a:defRPr>
            </a:lvl2pPr>
            <a:lvl3pPr lvl="2" algn="r" rtl="0">
              <a:buNone/>
              <a:defRPr sz="1733">
                <a:solidFill>
                  <a:schemeClr val="accent1"/>
                </a:solidFill>
                <a:latin typeface="Inter-Regular"/>
                <a:ea typeface="Inter-Regular"/>
                <a:cs typeface="Inter-Regular"/>
                <a:sym typeface="Inter-Regular"/>
              </a:defRPr>
            </a:lvl3pPr>
            <a:lvl4pPr lvl="3" algn="r" rtl="0">
              <a:buNone/>
              <a:defRPr sz="1733">
                <a:solidFill>
                  <a:schemeClr val="accent1"/>
                </a:solidFill>
                <a:latin typeface="Inter-Regular"/>
                <a:ea typeface="Inter-Regular"/>
                <a:cs typeface="Inter-Regular"/>
                <a:sym typeface="Inter-Regular"/>
              </a:defRPr>
            </a:lvl4pPr>
            <a:lvl5pPr lvl="4" algn="r" rtl="0">
              <a:buNone/>
              <a:defRPr sz="1733">
                <a:solidFill>
                  <a:schemeClr val="accent1"/>
                </a:solidFill>
                <a:latin typeface="Inter-Regular"/>
                <a:ea typeface="Inter-Regular"/>
                <a:cs typeface="Inter-Regular"/>
                <a:sym typeface="Inter-Regular"/>
              </a:defRPr>
            </a:lvl5pPr>
            <a:lvl6pPr lvl="5" algn="r" rtl="0">
              <a:buNone/>
              <a:defRPr sz="1733">
                <a:solidFill>
                  <a:schemeClr val="accent1"/>
                </a:solidFill>
                <a:latin typeface="Inter-Regular"/>
                <a:ea typeface="Inter-Regular"/>
                <a:cs typeface="Inter-Regular"/>
                <a:sym typeface="Inter-Regular"/>
              </a:defRPr>
            </a:lvl6pPr>
            <a:lvl7pPr lvl="6" algn="r" rtl="0">
              <a:buNone/>
              <a:defRPr sz="1733">
                <a:solidFill>
                  <a:schemeClr val="accent1"/>
                </a:solidFill>
                <a:latin typeface="Inter-Regular"/>
                <a:ea typeface="Inter-Regular"/>
                <a:cs typeface="Inter-Regular"/>
                <a:sym typeface="Inter-Regular"/>
              </a:defRPr>
            </a:lvl7pPr>
            <a:lvl8pPr lvl="7" algn="r" rtl="0">
              <a:buNone/>
              <a:defRPr sz="1733">
                <a:solidFill>
                  <a:schemeClr val="accent1"/>
                </a:solidFill>
                <a:latin typeface="Inter-Regular"/>
                <a:ea typeface="Inter-Regular"/>
                <a:cs typeface="Inter-Regular"/>
                <a:sym typeface="Inter-Regular"/>
              </a:defRPr>
            </a:lvl8pPr>
            <a:lvl9pPr lvl="8" algn="r" rtl="0">
              <a:buNone/>
              <a:defRPr sz="1733">
                <a:solidFill>
                  <a:schemeClr val="accent1"/>
                </a:solidFill>
                <a:latin typeface="Inter-Regular"/>
                <a:ea typeface="Inter-Regular"/>
                <a:cs typeface="Inter-Regular"/>
                <a:sym typeface="Inter-Regular"/>
              </a:defRPr>
            </a:lvl9pPr>
          </a:lstStyle>
          <a:p>
            <a:fld id="{00000000-1234-1234-1234-123412341234}" type="slidenum">
              <a:rPr lang="en" smtClean="0"/>
              <a:pPr/>
              <a:t>‹N›</a:t>
            </a:fld>
            <a:endParaRPr lang="en" dirty="0"/>
          </a:p>
        </p:txBody>
      </p:sp>
    </p:spTree>
    <p:extLst>
      <p:ext uri="{BB962C8B-B14F-4D97-AF65-F5344CB8AC3E}">
        <p14:creationId xmlns:p14="http://schemas.microsoft.com/office/powerpoint/2010/main" val="2961663730"/>
      </p:ext>
    </p:extLst>
  </p:cSld>
  <p:clrMap bg1="lt1" tx1="dk1" bg2="lt2" tx2="dk2" accent1="accent1" accent2="accent2" accent3="accent3" accent4="accent4" accent5="accent5" accent6="accent6" hlink="hlink" folHlink="folHlink"/>
  <p:sldLayoutIdLst>
    <p:sldLayoutId id="2147483690" r:id="rId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hyperlink" Target="https://erranet.org/research-paper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gridstrategiesllc.com/wp-content/uploads/Grid-Strategies-National-Load-Growth-Report-2025.pdf" TargetMode="External"/><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hyperlink" Target="https://www.pjm.com/-/media/DotCom/markets-ops/rpm/rpm-auction-info/2026-2027/2026-2027-bra-report.pdf" TargetMode="External"/><Relationship Id="rId2" Type="http://schemas.openxmlformats.org/officeDocument/2006/relationships/image" Target="../media/image8.png"/><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gridstrategiesllc.com/wp-content/uploads/Grid-Strategies-National-Load-Growth-Report-2025.pdf" TargetMode="Externa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www.esig.energy/reports-briefs/transmission-planning-large-loads/" TargetMode="External"/><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erranet.org/erra-workhop-on-power-systems-and-the-growth-of-ai-data-centers/"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www.vatican.va/content/leo-xiv/en/encyclicals/documents/20260515-magnifica-humanitas.html?utm_source=newsletter&amp;utm_medium=email&amp;utm_campaign=newsletter_axiosgenerate&amp;stream=top" TargetMode="External"/><Relationship Id="rId2" Type="http://schemas.openxmlformats.org/officeDocument/2006/relationships/hyperlink" Target="mailto:luca.loschiavo@erranet.org" TargetMode="External"/><Relationship Id="rId1" Type="http://schemas.openxmlformats.org/officeDocument/2006/relationships/slideLayout" Target="../slideLayouts/slideLayout5.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7000" b="-7000"/>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0411" cy="6859588"/>
          </a:xfrm>
          <a:prstGeom prst="rect">
            <a:avLst/>
          </a:prstGeom>
        </p:spPr>
      </p:pic>
      <p:sp>
        <p:nvSpPr>
          <p:cNvPr id="14" name="직사각형 3">
            <a:extLst>
              <a:ext uri="{FF2B5EF4-FFF2-40B4-BE49-F238E27FC236}">
                <a16:creationId xmlns:a16="http://schemas.microsoft.com/office/drawing/2014/main" id="{0AC05B60-4D61-2B4F-BCB8-0689A6065731}"/>
              </a:ext>
            </a:extLst>
          </p:cNvPr>
          <p:cNvSpPr/>
          <p:nvPr/>
        </p:nvSpPr>
        <p:spPr>
          <a:xfrm>
            <a:off x="1" y="0"/>
            <a:ext cx="12190412" cy="6896336"/>
          </a:xfrm>
          <a:prstGeom prst="rect">
            <a:avLst/>
          </a:prstGeom>
          <a:solidFill>
            <a:schemeClr val="bg1">
              <a:alpha val="3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15" name="직사각형 3">
            <a:extLst>
              <a:ext uri="{FF2B5EF4-FFF2-40B4-BE49-F238E27FC236}">
                <a16:creationId xmlns:a16="http://schemas.microsoft.com/office/drawing/2014/main" id="{0AC05B60-4D61-2B4F-BCB8-0689A6065731}"/>
              </a:ext>
            </a:extLst>
          </p:cNvPr>
          <p:cNvSpPr/>
          <p:nvPr/>
        </p:nvSpPr>
        <p:spPr>
          <a:xfrm>
            <a:off x="1" y="-3850"/>
            <a:ext cx="12190412" cy="1874739"/>
          </a:xfrm>
          <a:prstGeom prst="rect">
            <a:avLst/>
          </a:prstGeom>
          <a:gradFill>
            <a:gsLst>
              <a:gs pos="0">
                <a:schemeClr val="lt1">
                  <a:alpha val="56000"/>
                </a:schemeClr>
              </a:gs>
              <a:gs pos="38000">
                <a:schemeClr val="lt1"/>
              </a:gs>
              <a:gs pos="100000">
                <a:schemeClr val="lt2">
                  <a:alpha val="0"/>
                </a:schemeClr>
              </a:gs>
            </a:gsLst>
            <a:lin ang="2700006"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sp>
        <p:nvSpPr>
          <p:cNvPr id="8" name="Title 1"/>
          <p:cNvSpPr txBox="1">
            <a:spLocks/>
          </p:cNvSpPr>
          <p:nvPr/>
        </p:nvSpPr>
        <p:spPr>
          <a:xfrm>
            <a:off x="1039543" y="2189423"/>
            <a:ext cx="7478316" cy="860972"/>
          </a:xfrm>
          <a:prstGeom prst="rect">
            <a:avLst/>
          </a:prstGeom>
          <a:noFill/>
          <a:ln w="9525">
            <a:noFill/>
            <a:miter lim="800000"/>
            <a:headEnd/>
            <a:tailEnd/>
          </a:ln>
        </p:spPr>
        <p:txBody>
          <a:bodyPr spcFirstLastPara="1" vert="horz" wrap="square" lIns="132741" tIns="66371" rIns="132741" bIns="66371" numCol="1" rtlCol="0" anchor="t" anchorCtr="0" compatLnSpc="1">
            <a:prstTxWarp prst="textNoShape">
              <a:avLst/>
            </a:prstTxWarp>
            <a:noAutofit/>
          </a:bodyPr>
          <a:lstStyle>
            <a:defPPr marR="0" lvl="0" algn="l" rtl="0">
              <a:lnSpc>
                <a:spcPct val="100000"/>
              </a:lnSpc>
              <a:spcBef>
                <a:spcPts val="0"/>
              </a:spcBef>
              <a:spcAft>
                <a:spcPts val="0"/>
              </a:spcAft>
            </a:defPPr>
            <a:lvl1pPr marL="0" marR="0" lvl="0" indent="0" algn="l" defTabSz="746568" rtl="0" eaLnBrk="1" fontAlgn="base" latinLnBrk="1" hangingPunct="1">
              <a:lnSpc>
                <a:spcPct val="100000"/>
              </a:lnSpc>
              <a:spcBef>
                <a:spcPct val="0"/>
              </a:spcBef>
              <a:spcAft>
                <a:spcPct val="0"/>
              </a:spcAft>
              <a:buClr>
                <a:schemeClr val="hlink"/>
              </a:buClr>
              <a:buSzPts val="3200"/>
              <a:buFont typeface="굴림체" pitchFamily="49" charset="-127"/>
              <a:buNone/>
              <a:defRPr lang="ko-KR" altLang="en-US" sz="5399" b="0" i="0" u="none" strike="noStrike" kern="1200" cap="none" baseline="0" dirty="0">
                <a:solidFill>
                  <a:srgbClr val="386907"/>
                </a:solidFill>
                <a:effectLst/>
                <a:latin typeface="+mj-lt"/>
                <a:ea typeface="맑은 고딕" pitchFamily="50" charset="-127"/>
                <a:cs typeface="+mj-cs"/>
                <a:sym typeface="Inter-Regular"/>
              </a:defRPr>
            </a:lvl1pPr>
            <a:lvl2pPr marR="0" lvl="1"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2pPr>
            <a:lvl3pPr marR="0" lvl="2"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3pPr>
            <a:lvl4pPr marR="0" lvl="3"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4pPr>
            <a:lvl5pPr marR="0" lvl="4"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5pPr>
            <a:lvl6pPr marR="0" lvl="5"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6pPr>
            <a:lvl7pPr marR="0" lvl="6"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7pPr>
            <a:lvl8pPr marR="0" lvl="7"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8pPr>
            <a:lvl9pPr marR="0" lvl="8" algn="l" rtl="0">
              <a:lnSpc>
                <a:spcPct val="90000"/>
              </a:lnSpc>
              <a:spcBef>
                <a:spcPts val="0"/>
              </a:spcBef>
              <a:spcAft>
                <a:spcPts val="0"/>
              </a:spcAft>
              <a:buClr>
                <a:schemeClr val="accent1"/>
              </a:buClr>
              <a:buSzPts val="3200"/>
              <a:buFont typeface="Inter-Regular"/>
              <a:buNone/>
              <a:defRPr sz="3200" b="0" i="0" u="none" strike="noStrike" cap="none">
                <a:solidFill>
                  <a:schemeClr val="accent1"/>
                </a:solidFill>
                <a:latin typeface="Inter-Regular"/>
                <a:ea typeface="Inter-Regular"/>
                <a:cs typeface="Inter-Regular"/>
                <a:sym typeface="Inter-Regular"/>
              </a:defRPr>
            </a:lvl9pPr>
          </a:lstStyle>
          <a:p>
            <a:r>
              <a:rPr lang="en-US" sz="3600" i="1" dirty="0">
                <a:solidFill>
                  <a:srgbClr val="088F9E"/>
                </a:solidFill>
                <a:latin typeface="Calibri" panose="020F0502020204030204" pitchFamily="34" charset="0"/>
                <a:cs typeface="Calibri" panose="020F0502020204030204" pitchFamily="34" charset="0"/>
              </a:rPr>
              <a:t>WFER Session 5d</a:t>
            </a:r>
            <a:br>
              <a:rPr lang="en-US" sz="3600" b="1" i="1" dirty="0">
                <a:solidFill>
                  <a:srgbClr val="088F9E"/>
                </a:solidFill>
                <a:latin typeface="Calibri" panose="020F0502020204030204" pitchFamily="34" charset="0"/>
                <a:cs typeface="Calibri" panose="020F0502020204030204" pitchFamily="34" charset="0"/>
              </a:rPr>
            </a:br>
            <a:r>
              <a:rPr lang="en-US" sz="3600" b="1" dirty="0">
                <a:solidFill>
                  <a:srgbClr val="088F9E"/>
                </a:solidFill>
                <a:latin typeface="Calibri" panose="020F0502020204030204" pitchFamily="34" charset="0"/>
                <a:cs typeface="Calibri" panose="020F0502020204030204" pitchFamily="34" charset="0"/>
              </a:rPr>
              <a:t>Next generation of </a:t>
            </a:r>
            <a:br>
              <a:rPr lang="en-US" sz="3600" b="1" dirty="0">
                <a:solidFill>
                  <a:srgbClr val="088F9E"/>
                </a:solidFill>
                <a:latin typeface="Calibri" panose="020F0502020204030204" pitchFamily="34" charset="0"/>
                <a:cs typeface="Calibri" panose="020F0502020204030204" pitchFamily="34" charset="0"/>
              </a:rPr>
            </a:br>
            <a:r>
              <a:rPr lang="en-US" sz="3600" b="1" dirty="0">
                <a:solidFill>
                  <a:srgbClr val="088F9E"/>
                </a:solidFill>
                <a:latin typeface="Calibri" panose="020F0502020204030204" pitchFamily="34" charset="0"/>
                <a:cs typeface="Calibri" panose="020F0502020204030204" pitchFamily="34" charset="0"/>
              </a:rPr>
              <a:t>consumer growth</a:t>
            </a:r>
          </a:p>
          <a:p>
            <a:endParaRPr lang="en-US" sz="3600" b="1" i="1" dirty="0">
              <a:solidFill>
                <a:srgbClr val="088F9E"/>
              </a:solidFill>
              <a:latin typeface="Calibri" panose="020F0502020204030204" pitchFamily="34" charset="0"/>
              <a:cs typeface="Calibri" panose="020F0502020204030204" pitchFamily="34" charset="0"/>
            </a:endParaRPr>
          </a:p>
          <a:p>
            <a:r>
              <a:rPr lang="en-US" sz="3600" b="1" i="1" dirty="0">
                <a:solidFill>
                  <a:srgbClr val="088F9E"/>
                </a:solidFill>
                <a:latin typeface="Calibri" panose="020F0502020204030204" pitchFamily="34" charset="0"/>
                <a:cs typeface="Calibri" panose="020F0502020204030204" pitchFamily="34" charset="0"/>
              </a:rPr>
              <a:t>Luca Lo Schiavo</a:t>
            </a:r>
          </a:p>
          <a:p>
            <a:r>
              <a:rPr lang="en-US" sz="3600" b="1" dirty="0">
                <a:solidFill>
                  <a:srgbClr val="C00000"/>
                </a:solidFill>
                <a:latin typeface="Calibri" panose="020F0502020204030204" pitchFamily="34" charset="0"/>
                <a:cs typeface="Calibri" panose="020F0502020204030204" pitchFamily="34" charset="0"/>
              </a:rPr>
              <a:t>ERRA</a:t>
            </a:r>
            <a:r>
              <a:rPr lang="en-US" sz="3600" dirty="0">
                <a:solidFill>
                  <a:srgbClr val="088F9E"/>
                </a:solidFill>
                <a:latin typeface="Calibri" panose="020F0502020204030204" pitchFamily="34" charset="0"/>
                <a:cs typeface="Calibri" panose="020F0502020204030204" pitchFamily="34" charset="0"/>
              </a:rPr>
              <a:t> Research Unit</a:t>
            </a:r>
            <a:endParaRPr lang="en-US" sz="3200" dirty="0">
              <a:solidFill>
                <a:srgbClr val="088F9E"/>
              </a:solidFill>
              <a:latin typeface="Calibri" panose="020F0502020204030204" pitchFamily="34" charset="0"/>
            </a:endParaRPr>
          </a:p>
        </p:txBody>
      </p:sp>
      <p:sp>
        <p:nvSpPr>
          <p:cNvPr id="12" name="직사각형 3">
            <a:extLst>
              <a:ext uri="{FF2B5EF4-FFF2-40B4-BE49-F238E27FC236}">
                <a16:creationId xmlns:a16="http://schemas.microsoft.com/office/drawing/2014/main" id="{0AC05B60-4D61-2B4F-BCB8-0689A6065731}"/>
              </a:ext>
            </a:extLst>
          </p:cNvPr>
          <p:cNvSpPr/>
          <p:nvPr/>
        </p:nvSpPr>
        <p:spPr>
          <a:xfrm flipV="1">
            <a:off x="1" y="1854588"/>
            <a:ext cx="12190412" cy="45719"/>
          </a:xfrm>
          <a:prstGeom prst="rect">
            <a:avLst/>
          </a:prstGeom>
          <a:solidFill>
            <a:srgbClr val="44B5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x-none" altLang="en-US" dirty="0">
              <a:solidFill>
                <a:srgbClr val="009DD9"/>
              </a:solidFill>
              <a:latin typeface="Calibri" panose="020F0502020204030204" pitchFamily="34" charset="0"/>
            </a:endParaRPr>
          </a:p>
        </p:txBody>
      </p:sp>
      <p:grpSp>
        <p:nvGrpSpPr>
          <p:cNvPr id="2" name="Group 1"/>
          <p:cNvGrpSpPr/>
          <p:nvPr/>
        </p:nvGrpSpPr>
        <p:grpSpPr>
          <a:xfrm>
            <a:off x="925794" y="432250"/>
            <a:ext cx="10374269" cy="1210062"/>
            <a:chOff x="925794" y="432250"/>
            <a:chExt cx="10374269" cy="1210062"/>
          </a:xfrm>
        </p:grpSpPr>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4450" y="432250"/>
              <a:ext cx="3805613" cy="115941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5794" y="432250"/>
              <a:ext cx="4323072" cy="1210062"/>
            </a:xfrm>
            <a:prstGeom prst="rect">
              <a:avLst/>
            </a:prstGeom>
          </p:spPr>
        </p:pic>
      </p:grpSp>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 y="6025489"/>
            <a:ext cx="12190413" cy="876898"/>
          </a:xfrm>
          <a:prstGeom prst="rect">
            <a:avLst/>
          </a:prstGeom>
        </p:spPr>
      </p:pic>
      <p:sp>
        <p:nvSpPr>
          <p:cNvPr id="18" name="Rectangle 17"/>
          <p:cNvSpPr/>
          <p:nvPr/>
        </p:nvSpPr>
        <p:spPr>
          <a:xfrm>
            <a:off x="1039543" y="6517428"/>
            <a:ext cx="3127779" cy="338554"/>
          </a:xfrm>
          <a:prstGeom prst="rect">
            <a:avLst/>
          </a:prstGeom>
        </p:spPr>
        <p:txBody>
          <a:bodyPr wrap="none">
            <a:spAutoFit/>
          </a:bodyPr>
          <a:lstStyle/>
          <a:p>
            <a:pPr eaLnBrk="0" fontAlgn="base" hangingPunct="0">
              <a:spcBef>
                <a:spcPts val="600"/>
              </a:spcBef>
              <a:spcAft>
                <a:spcPts val="600"/>
              </a:spcAft>
              <a:buClr>
                <a:srgbClr val="088F9E"/>
              </a:buClr>
            </a:pPr>
            <a:r>
              <a:rPr lang="da-DK" altLang="ko-KR" sz="1600" b="1" dirty="0">
                <a:solidFill>
                  <a:schemeClr val="bg1"/>
                </a:solidFill>
                <a:latin typeface="Calibri" panose="020F0502020204030204" pitchFamily="34" charset="0"/>
                <a:cs typeface="Calibri" panose="020F0502020204030204" pitchFamily="34" charset="0"/>
              </a:rPr>
              <a:t>Tbilisi, session 5d	24 Sept.2026</a:t>
            </a:r>
          </a:p>
        </p:txBody>
      </p:sp>
      <p:pic>
        <p:nvPicPr>
          <p:cNvPr id="5" name="Picture 1">
            <a:extLst>
              <a:ext uri="{FF2B5EF4-FFF2-40B4-BE49-F238E27FC236}">
                <a16:creationId xmlns:a16="http://schemas.microsoft.com/office/drawing/2014/main" id="{45CB62B0-AE8F-4638-EFB3-8A503CDFB4D0}"/>
              </a:ext>
            </a:extLst>
          </p:cNvPr>
          <p:cNvPicPr>
            <a:picLocks noChangeAspect="1"/>
          </p:cNvPicPr>
          <p:nvPr/>
        </p:nvPicPr>
        <p:blipFill>
          <a:blip r:embed="rId7"/>
          <a:stretch>
            <a:fillRect/>
          </a:stretch>
        </p:blipFill>
        <p:spPr>
          <a:xfrm>
            <a:off x="5916763" y="281857"/>
            <a:ext cx="1113957" cy="1113957"/>
          </a:xfrm>
          <a:prstGeom prst="rect">
            <a:avLst/>
          </a:prstGeom>
        </p:spPr>
      </p:pic>
    </p:spTree>
    <p:extLst>
      <p:ext uri="{BB962C8B-B14F-4D97-AF65-F5344CB8AC3E}">
        <p14:creationId xmlns:p14="http://schemas.microsoft.com/office/powerpoint/2010/main" val="27894228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23"/>
          <p:cNvSpPr>
            <a:spLocks noGrp="1"/>
          </p:cNvSpPr>
          <p:nvPr>
            <p:ph type="ctrTitle"/>
          </p:nvPr>
        </p:nvSpPr>
        <p:spPr>
          <a:xfrm>
            <a:off x="558800" y="497838"/>
            <a:ext cx="9142413" cy="486304"/>
          </a:xfrm>
        </p:spPr>
        <p:txBody>
          <a:bodyPr/>
          <a:lstStyle/>
          <a:p>
            <a:r>
              <a:rPr lang="it-IT" dirty="0"/>
              <a:t>ERRA </a:t>
            </a:r>
            <a:r>
              <a:rPr lang="it-IT" dirty="0" err="1"/>
              <a:t>Research</a:t>
            </a:r>
            <a:r>
              <a:rPr lang="it-IT" dirty="0"/>
              <a:t> Paper: The Impact </a:t>
            </a:r>
            <a:br>
              <a:rPr lang="it-IT" dirty="0"/>
            </a:br>
            <a:r>
              <a:rPr lang="it-IT" dirty="0"/>
              <a:t>of AI </a:t>
            </a:r>
            <a:r>
              <a:rPr lang="it-IT" dirty="0" err="1"/>
              <a:t>Growth</a:t>
            </a:r>
            <a:r>
              <a:rPr lang="it-IT" dirty="0"/>
              <a:t> on the Power System</a:t>
            </a:r>
            <a:endParaRPr lang="en-US" dirty="0"/>
          </a:p>
        </p:txBody>
      </p:sp>
      <p:sp>
        <p:nvSpPr>
          <p:cNvPr id="25" name="Subtitle 24"/>
          <p:cNvSpPr>
            <a:spLocks noGrp="1"/>
          </p:cNvSpPr>
          <p:nvPr>
            <p:ph type="subTitle" idx="1"/>
          </p:nvPr>
        </p:nvSpPr>
        <p:spPr>
          <a:xfrm>
            <a:off x="558800" y="1720529"/>
            <a:ext cx="7057189" cy="3523721"/>
          </a:xfrm>
        </p:spPr>
        <p:txBody>
          <a:bodyPr/>
          <a:lstStyle/>
          <a:p>
            <a:r>
              <a:rPr lang="en-US" sz="2800" b="1" dirty="0"/>
              <a:t>long-term predictability</a:t>
            </a:r>
          </a:p>
          <a:p>
            <a:r>
              <a:rPr lang="en-US" sz="2800" b="1" dirty="0"/>
              <a:t>operational reliability</a:t>
            </a:r>
          </a:p>
          <a:p>
            <a:r>
              <a:rPr lang="en-US" sz="2800" b="1" dirty="0"/>
              <a:t>economic affordability</a:t>
            </a:r>
          </a:p>
          <a:p>
            <a:r>
              <a:rPr lang="en-US" sz="2800" b="1" dirty="0"/>
              <a:t>and environmental sustainability </a:t>
            </a:r>
          </a:p>
          <a:p>
            <a:pPr marL="0" indent="0">
              <a:buNone/>
            </a:pPr>
            <a:endParaRPr lang="en-US" sz="2800" b="1" dirty="0"/>
          </a:p>
          <a:p>
            <a:r>
              <a:rPr lang="en-US" sz="2800" b="1" dirty="0"/>
              <a:t>regulatory independence, </a:t>
            </a:r>
            <a:r>
              <a:rPr lang="en-US" sz="2800" dirty="0"/>
              <a:t>that cuts across all four: the institutional condition that determines whether (and which) governance of the other four is possible at all</a:t>
            </a:r>
          </a:p>
        </p:txBody>
      </p:sp>
      <p:sp>
        <p:nvSpPr>
          <p:cNvPr id="26" name="Text Placeholder 25"/>
          <p:cNvSpPr>
            <a:spLocks noGrp="1"/>
          </p:cNvSpPr>
          <p:nvPr>
            <p:ph type="body" idx="13"/>
          </p:nvPr>
        </p:nvSpPr>
        <p:spPr>
          <a:xfrm>
            <a:off x="558800" y="723736"/>
            <a:ext cx="7660640" cy="1012613"/>
          </a:xfrm>
        </p:spPr>
        <p:txBody>
          <a:bodyPr/>
          <a:lstStyle/>
          <a:p>
            <a:r>
              <a:rPr lang="en-US" sz="3200" dirty="0"/>
              <a:t>Four substantive dimensions</a:t>
            </a:r>
          </a:p>
        </p:txBody>
      </p:sp>
      <p:pic>
        <p:nvPicPr>
          <p:cNvPr id="7" name="Picture 1">
            <a:extLst>
              <a:ext uri="{FF2B5EF4-FFF2-40B4-BE49-F238E27FC236}">
                <a16:creationId xmlns:a16="http://schemas.microsoft.com/office/drawing/2014/main" id="{8C6DA024-8804-DB61-6B68-A7916958E4E2}"/>
              </a:ext>
            </a:extLst>
          </p:cNvPr>
          <p:cNvPicPr>
            <a:picLocks noChangeAspect="1"/>
          </p:cNvPicPr>
          <p:nvPr/>
        </p:nvPicPr>
        <p:blipFill>
          <a:blip r:embed="rId3"/>
          <a:stretch>
            <a:fillRect/>
          </a:stretch>
        </p:blipFill>
        <p:spPr>
          <a:xfrm>
            <a:off x="7732909" y="177303"/>
            <a:ext cx="668262" cy="668262"/>
          </a:xfrm>
          <a:prstGeom prst="rect">
            <a:avLst/>
          </a:prstGeom>
        </p:spPr>
      </p:pic>
      <p:sp>
        <p:nvSpPr>
          <p:cNvPr id="8" name="Rettangolo 7">
            <a:extLst>
              <a:ext uri="{FF2B5EF4-FFF2-40B4-BE49-F238E27FC236}">
                <a16:creationId xmlns:a16="http://schemas.microsoft.com/office/drawing/2014/main" id="{C5EE4035-EBC6-C728-77D5-EB5141B9DA36}"/>
              </a:ext>
            </a:extLst>
          </p:cNvPr>
          <p:cNvSpPr/>
          <p:nvPr/>
        </p:nvSpPr>
        <p:spPr>
          <a:xfrm>
            <a:off x="7732908" y="6369038"/>
            <a:ext cx="4327091" cy="40474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it-IT" dirty="0">
                <a:solidFill>
                  <a:srgbClr val="C00000"/>
                </a:solidFill>
                <a:latin typeface="Roboto" panose="02000000000000000000" pitchFamily="2" charset="0"/>
                <a:ea typeface="Roboto" panose="02000000000000000000" pitchFamily="2" charset="0"/>
                <a:hlinkClick r:id="rId4"/>
              </a:rPr>
              <a:t>https://erranet.org/research-papers/</a:t>
            </a:r>
            <a:r>
              <a:rPr lang="it-IT" dirty="0">
                <a:solidFill>
                  <a:srgbClr val="C00000"/>
                </a:solidFill>
                <a:latin typeface="Roboto" panose="02000000000000000000" pitchFamily="2" charset="0"/>
                <a:ea typeface="Roboto" panose="02000000000000000000" pitchFamily="2" charset="0"/>
              </a:rPr>
              <a:t> </a:t>
            </a:r>
            <a:r>
              <a:rPr lang="hu-HU" dirty="0">
                <a:solidFill>
                  <a:srgbClr val="C00000"/>
                </a:solidFill>
                <a:latin typeface="Roboto" panose="02000000000000000000" pitchFamily="2" charset="0"/>
                <a:ea typeface="Roboto" panose="02000000000000000000" pitchFamily="2" charset="0"/>
              </a:rPr>
              <a:t> </a:t>
            </a:r>
            <a:endParaRPr lang="it-IT" dirty="0">
              <a:solidFill>
                <a:srgbClr val="C00000"/>
              </a:solidFill>
              <a:latin typeface="Roboto" panose="02000000000000000000" pitchFamily="2" charset="0"/>
              <a:ea typeface="Roboto" panose="02000000000000000000" pitchFamily="2" charset="0"/>
            </a:endParaRPr>
          </a:p>
        </p:txBody>
      </p:sp>
      <p:pic>
        <p:nvPicPr>
          <p:cNvPr id="4" name="Immagine 3">
            <a:extLst>
              <a:ext uri="{FF2B5EF4-FFF2-40B4-BE49-F238E27FC236}">
                <a16:creationId xmlns:a16="http://schemas.microsoft.com/office/drawing/2014/main" id="{CAE4E9A8-AA16-7AB9-4B09-D6E6B3A2F5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9439" y="1566833"/>
            <a:ext cx="3282749" cy="4590334"/>
          </a:xfrm>
          <a:prstGeom prst="rect">
            <a:avLst/>
          </a:prstGeom>
          <a:ln>
            <a:solidFill>
              <a:schemeClr val="bg1">
                <a:lumMod val="85000"/>
              </a:schemeClr>
            </a:solidFill>
          </a:ln>
          <a:effectLst>
            <a:outerShdw blurRad="50800" dist="38100" dir="2700000" algn="tl" rotWithShape="0">
              <a:prstClr val="black">
                <a:alpha val="40000"/>
              </a:prstClr>
            </a:outerShdw>
          </a:effectLst>
        </p:spPr>
      </p:pic>
      <p:sp>
        <p:nvSpPr>
          <p:cNvPr id="5" name="Text Placeholder 25">
            <a:extLst>
              <a:ext uri="{FF2B5EF4-FFF2-40B4-BE49-F238E27FC236}">
                <a16:creationId xmlns:a16="http://schemas.microsoft.com/office/drawing/2014/main" id="{9B34FBF0-F3BF-E48B-1430-0AAD29AA1456}"/>
              </a:ext>
            </a:extLst>
          </p:cNvPr>
          <p:cNvSpPr txBox="1">
            <a:spLocks/>
          </p:cNvSpPr>
          <p:nvPr/>
        </p:nvSpPr>
        <p:spPr>
          <a:xfrm>
            <a:off x="558800" y="3359891"/>
            <a:ext cx="7660640" cy="1012613"/>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en-US" sz="3200" dirty="0"/>
              <a:t>A fifth dimension</a:t>
            </a:r>
          </a:p>
        </p:txBody>
      </p:sp>
      <p:sp>
        <p:nvSpPr>
          <p:cNvPr id="9" name="CasellaDiTesto 8">
            <a:extLst>
              <a:ext uri="{FF2B5EF4-FFF2-40B4-BE49-F238E27FC236}">
                <a16:creationId xmlns:a16="http://schemas.microsoft.com/office/drawing/2014/main" id="{2185D59D-6C5A-C2D8-B791-9B526B979AF5}"/>
              </a:ext>
            </a:extLst>
          </p:cNvPr>
          <p:cNvSpPr txBox="1"/>
          <p:nvPr/>
        </p:nvSpPr>
        <p:spPr>
          <a:xfrm>
            <a:off x="3320712" y="6252975"/>
            <a:ext cx="4565851" cy="584775"/>
          </a:xfrm>
          <a:prstGeom prst="rect">
            <a:avLst/>
          </a:prstGeom>
          <a:noFill/>
        </p:spPr>
        <p:txBody>
          <a:bodyPr wrap="square">
            <a:spAutoFit/>
          </a:bodyPr>
          <a:lstStyle/>
          <a:p>
            <a:pPr marL="0" marR="0" indent="0" fontAlgn="base">
              <a:buNone/>
            </a:pPr>
            <a:r>
              <a:rPr lang="it-IT" sz="1600" i="0" dirty="0">
                <a:solidFill>
                  <a:srgbClr val="161922"/>
                </a:solidFill>
                <a:effectLst/>
                <a:latin typeface="Archivo SemiBold" pitchFamily="2" charset="-18"/>
                <a:cs typeface="Archivo SemiBold" pitchFamily="2" charset="-18"/>
              </a:rPr>
              <a:t>ICER Distinguished Scholar Award </a:t>
            </a:r>
            <a:r>
              <a:rPr lang="it-IT" sz="1600" i="0" dirty="0">
                <a:solidFill>
                  <a:srgbClr val="C00000"/>
                </a:solidFill>
                <a:effectLst/>
                <a:latin typeface="Archivo SemiBold" pitchFamily="2" charset="-18"/>
                <a:cs typeface="Archivo SemiBold" pitchFamily="2" charset="-18"/>
              </a:rPr>
              <a:t>Winner</a:t>
            </a:r>
            <a:r>
              <a:rPr lang="it-IT" sz="1600" i="0" dirty="0">
                <a:solidFill>
                  <a:srgbClr val="161922"/>
                </a:solidFill>
                <a:effectLst/>
                <a:latin typeface="Archivo SemiBold" pitchFamily="2" charset="-18"/>
                <a:cs typeface="Archivo SemiBold" pitchFamily="2" charset="-18"/>
              </a:rPr>
              <a:t> </a:t>
            </a:r>
            <a:br>
              <a:rPr lang="it-IT" sz="1600" i="0" dirty="0">
                <a:solidFill>
                  <a:srgbClr val="161922"/>
                </a:solidFill>
                <a:effectLst/>
                <a:latin typeface="Archivo SemiBold" pitchFamily="2" charset="-18"/>
                <a:cs typeface="Archivo SemiBold" pitchFamily="2" charset="-18"/>
              </a:rPr>
            </a:br>
            <a:r>
              <a:rPr lang="it-IT" sz="1600" i="0" dirty="0">
                <a:solidFill>
                  <a:srgbClr val="161922"/>
                </a:solidFill>
                <a:effectLst/>
                <a:latin typeface="Archivo SemiBold" pitchFamily="2" charset="-18"/>
                <a:cs typeface="Archivo SemiBold" pitchFamily="2" charset="-18"/>
              </a:rPr>
              <a:t>in the Next Practices Category (WFER 2026)</a:t>
            </a:r>
          </a:p>
        </p:txBody>
      </p:sp>
    </p:spTree>
    <p:extLst>
      <p:ext uri="{BB962C8B-B14F-4D97-AF65-F5344CB8AC3E}">
        <p14:creationId xmlns:p14="http://schemas.microsoft.com/office/powerpoint/2010/main" val="775833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9E3AA-77AD-C409-3DAF-64827E244C6D}"/>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997A83F6-9C71-9224-76F4-71035EE8AB27}"/>
              </a:ext>
            </a:extLst>
          </p:cNvPr>
          <p:cNvSpPr>
            <a:spLocks noGrp="1"/>
          </p:cNvSpPr>
          <p:nvPr>
            <p:ph type="body" sz="half" idx="2"/>
          </p:nvPr>
        </p:nvSpPr>
        <p:spPr>
          <a:xfrm>
            <a:off x="642227" y="1702417"/>
            <a:ext cx="5496387" cy="3413555"/>
          </a:xfrm>
        </p:spPr>
        <p:txBody>
          <a:bodyPr/>
          <a:lstStyle/>
          <a:p>
            <a:pPr>
              <a:buClr>
                <a:srgbClr val="44B5C2"/>
              </a:buClr>
            </a:pPr>
            <a:r>
              <a:rPr lang="en-US" sz="2200" dirty="0"/>
              <a:t>2022 </a:t>
            </a:r>
            <a:r>
              <a:rPr lang="en-US" sz="2200" b="1" dirty="0"/>
              <a:t>24 GW </a:t>
            </a:r>
            <a:r>
              <a:rPr lang="en-US" sz="2200" dirty="0"/>
              <a:t>— base scenario; AI not yet </a:t>
            </a:r>
            <a:r>
              <a:rPr lang="en-US" sz="2200" dirty="0" err="1"/>
              <a:t>recognised</a:t>
            </a:r>
            <a:r>
              <a:rPr lang="en-US" sz="2200" dirty="0"/>
              <a:t> as a demand driver</a:t>
            </a:r>
          </a:p>
          <a:p>
            <a:pPr>
              <a:buClr>
                <a:srgbClr val="44B5C2"/>
              </a:buClr>
            </a:pPr>
            <a:r>
              <a:rPr lang="en-US" sz="2200" dirty="0"/>
              <a:t>2023 </a:t>
            </a:r>
            <a:r>
              <a:rPr lang="en-US" sz="2200" b="1" dirty="0"/>
              <a:t>38 GW</a:t>
            </a:r>
            <a:r>
              <a:rPr lang="en-US" sz="2200" dirty="0"/>
              <a:t> — first significant upward revision; ChatGPT reshapes market expectations</a:t>
            </a:r>
          </a:p>
          <a:p>
            <a:pPr>
              <a:buClr>
                <a:srgbClr val="44B5C2"/>
              </a:buClr>
            </a:pPr>
            <a:r>
              <a:rPr lang="en-US" sz="2200" dirty="0"/>
              <a:t>2024 </a:t>
            </a:r>
            <a:r>
              <a:rPr lang="en-US" sz="2200" b="1" dirty="0"/>
              <a:t>~80 GW</a:t>
            </a:r>
            <a:r>
              <a:rPr lang="en-US" sz="2200" dirty="0"/>
              <a:t> — </a:t>
            </a:r>
            <a:r>
              <a:rPr lang="en-US" sz="2200" dirty="0" err="1"/>
              <a:t>hyperscalers</a:t>
            </a:r>
            <a:r>
              <a:rPr lang="en-US" sz="2200" dirty="0"/>
              <a:t> multiply interconnection requests across all utility territories</a:t>
            </a:r>
          </a:p>
          <a:p>
            <a:pPr>
              <a:buClr>
                <a:srgbClr val="44B5C2"/>
              </a:buClr>
            </a:pPr>
            <a:r>
              <a:rPr lang="en-US" sz="2200" dirty="0"/>
              <a:t>2025 </a:t>
            </a:r>
            <a:r>
              <a:rPr lang="en-US" sz="2200" b="1" dirty="0"/>
              <a:t>166 GW </a:t>
            </a:r>
            <a:r>
              <a:rPr lang="en-US" sz="2200" dirty="0"/>
              <a:t>total, </a:t>
            </a:r>
            <a:r>
              <a:rPr lang="en-US" sz="2200" b="1" i="1" dirty="0"/>
              <a:t>of which 90 GW </a:t>
            </a:r>
            <a:br>
              <a:rPr lang="en-US" sz="2200" b="1" i="1" dirty="0"/>
            </a:br>
            <a:r>
              <a:rPr lang="en-US" sz="2200" b="1" i="1" dirty="0"/>
              <a:t>from data </a:t>
            </a:r>
            <a:r>
              <a:rPr lang="en-US" sz="2200" b="1" i="1" dirty="0" err="1"/>
              <a:t>centres</a:t>
            </a:r>
            <a:r>
              <a:rPr lang="en-US" sz="2400" b="1" i="1" dirty="0"/>
              <a:t>.</a:t>
            </a:r>
            <a:r>
              <a:rPr lang="en-US" sz="2400" dirty="0"/>
              <a:t> </a:t>
            </a:r>
            <a:br>
              <a:rPr lang="en-US" sz="2400" dirty="0"/>
            </a:br>
            <a:endParaRPr lang="en-US" sz="1400" dirty="0"/>
          </a:p>
          <a:p>
            <a:pPr>
              <a:buClr>
                <a:srgbClr val="44B5C2"/>
              </a:buClr>
            </a:pPr>
            <a:r>
              <a:rPr lang="en-US" sz="2800" b="1" dirty="0">
                <a:solidFill>
                  <a:srgbClr val="44B5C2"/>
                </a:solidFill>
              </a:rPr>
              <a:t>ENTSO-E EU network plan 2026: </a:t>
            </a:r>
          </a:p>
          <a:p>
            <a:pPr>
              <a:buClr>
                <a:srgbClr val="44B5C2"/>
              </a:buClr>
            </a:pPr>
            <a:r>
              <a:rPr lang="en-US" sz="2200" dirty="0"/>
              <a:t>EU data </a:t>
            </a:r>
            <a:r>
              <a:rPr lang="en-US" sz="2200" dirty="0" err="1"/>
              <a:t>centre</a:t>
            </a:r>
            <a:r>
              <a:rPr lang="en-US" sz="2200" dirty="0"/>
              <a:t> demand </a:t>
            </a:r>
            <a:r>
              <a:rPr lang="en-US" sz="2200" b="1" dirty="0"/>
              <a:t>×3 by 2030 </a:t>
            </a:r>
            <a:r>
              <a:rPr lang="en-US" sz="2200" dirty="0"/>
              <a:t>vs. 2019</a:t>
            </a:r>
          </a:p>
        </p:txBody>
      </p:sp>
      <p:sp>
        <p:nvSpPr>
          <p:cNvPr id="10" name="Title 9">
            <a:extLst>
              <a:ext uri="{FF2B5EF4-FFF2-40B4-BE49-F238E27FC236}">
                <a16:creationId xmlns:a16="http://schemas.microsoft.com/office/drawing/2014/main" id="{70EA53B3-4B62-4556-85D7-FC16EF9E4591}"/>
              </a:ext>
            </a:extLst>
          </p:cNvPr>
          <p:cNvSpPr>
            <a:spLocks noGrp="1"/>
          </p:cNvSpPr>
          <p:nvPr>
            <p:ph type="ctrTitle"/>
          </p:nvPr>
        </p:nvSpPr>
        <p:spPr>
          <a:xfrm>
            <a:off x="558800" y="522574"/>
            <a:ext cx="9142413" cy="486304"/>
          </a:xfrm>
        </p:spPr>
        <p:txBody>
          <a:bodyPr/>
          <a:lstStyle/>
          <a:p>
            <a:r>
              <a:rPr lang="en-US" dirty="0"/>
              <a:t>Long-term forecast </a:t>
            </a:r>
            <a:br>
              <a:rPr lang="en-US" dirty="0"/>
            </a:br>
            <a:r>
              <a:rPr lang="en-US" dirty="0"/>
              <a:t>predictability (</a:t>
            </a:r>
            <a:r>
              <a:rPr lang="en-US" i="1" dirty="0"/>
              <a:t>“quantity”</a:t>
            </a:r>
            <a:r>
              <a:rPr lang="en-US" dirty="0"/>
              <a:t> of demand)</a:t>
            </a:r>
          </a:p>
        </p:txBody>
      </p:sp>
      <p:sp>
        <p:nvSpPr>
          <p:cNvPr id="13" name="Text Placeholder 12">
            <a:extLst>
              <a:ext uri="{FF2B5EF4-FFF2-40B4-BE49-F238E27FC236}">
                <a16:creationId xmlns:a16="http://schemas.microsoft.com/office/drawing/2014/main" id="{AC279D33-E4D0-E421-8A5E-B5EB5B7924A0}"/>
              </a:ext>
            </a:extLst>
          </p:cNvPr>
          <p:cNvSpPr>
            <a:spLocks noGrp="1"/>
          </p:cNvSpPr>
          <p:nvPr>
            <p:ph type="body" idx="13"/>
          </p:nvPr>
        </p:nvSpPr>
        <p:spPr>
          <a:xfrm>
            <a:off x="642227" y="1034318"/>
            <a:ext cx="5998411" cy="636658"/>
          </a:xfrm>
        </p:spPr>
        <p:txBody>
          <a:bodyPr/>
          <a:lstStyle/>
          <a:p>
            <a:r>
              <a:rPr lang="en-US" dirty="0"/>
              <a:t>FERC Forecast Revision Timeline</a:t>
            </a:r>
            <a:endParaRPr lang="it-IT" dirty="0"/>
          </a:p>
        </p:txBody>
      </p:sp>
      <p:pic>
        <p:nvPicPr>
          <p:cNvPr id="4" name="Picture 1">
            <a:extLst>
              <a:ext uri="{FF2B5EF4-FFF2-40B4-BE49-F238E27FC236}">
                <a16:creationId xmlns:a16="http://schemas.microsoft.com/office/drawing/2014/main" id="{6AB1E675-DE9E-1CF8-307D-D0CAAF328E8E}"/>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AC3A5BB2-FDC8-2DFD-0017-0C9BDF08B57E}"/>
              </a:ext>
            </a:extLst>
          </p:cNvPr>
          <p:cNvSpPr txBox="1">
            <a:spLocks/>
          </p:cNvSpPr>
          <p:nvPr/>
        </p:nvSpPr>
        <p:spPr>
          <a:xfrm>
            <a:off x="7140102" y="5272388"/>
            <a:ext cx="4782656" cy="127432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Grid Strategies, </a:t>
            </a:r>
            <a:r>
              <a:rPr lang="en-US" sz="1800" i="1" dirty="0">
                <a:hlinkClick r:id="rId3"/>
              </a:rPr>
              <a:t>Power Demand Forecasts Revised Up for Third Year Running, Led by Data Centers</a:t>
            </a:r>
            <a:r>
              <a:rPr lang="en-US" sz="1800" i="1" dirty="0"/>
              <a:t>, Nov. 2025</a:t>
            </a:r>
            <a:endParaRPr lang="hu-HU" sz="1800" i="1" dirty="0"/>
          </a:p>
        </p:txBody>
      </p:sp>
      <p:pic>
        <p:nvPicPr>
          <p:cNvPr id="3" name="Immagine 2">
            <a:extLst>
              <a:ext uri="{FF2B5EF4-FFF2-40B4-BE49-F238E27FC236}">
                <a16:creationId xmlns:a16="http://schemas.microsoft.com/office/drawing/2014/main" id="{472312E5-ABF9-FBD8-0416-89620DE49660}"/>
              </a:ext>
            </a:extLst>
          </p:cNvPr>
          <p:cNvPicPr>
            <a:picLocks noChangeAspect="1"/>
          </p:cNvPicPr>
          <p:nvPr/>
        </p:nvPicPr>
        <p:blipFill>
          <a:blip r:embed="rId4"/>
          <a:stretch>
            <a:fillRect/>
          </a:stretch>
        </p:blipFill>
        <p:spPr>
          <a:xfrm>
            <a:off x="6096000" y="1344678"/>
            <a:ext cx="5992061" cy="3896269"/>
          </a:xfrm>
          <a:prstGeom prst="rect">
            <a:avLst/>
          </a:prstGeom>
          <a:ln>
            <a:solidFill>
              <a:srgbClr val="C00000"/>
            </a:solidFill>
          </a:ln>
        </p:spPr>
      </p:pic>
    </p:spTree>
    <p:extLst>
      <p:ext uri="{BB962C8B-B14F-4D97-AF65-F5344CB8AC3E}">
        <p14:creationId xmlns:p14="http://schemas.microsoft.com/office/powerpoint/2010/main" val="2978933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00A87-4126-958E-F8B1-8CB8EBB1AB83}"/>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3F090E9E-0B8C-D8D5-7E85-D6B16C2EB757}"/>
              </a:ext>
            </a:extLst>
          </p:cNvPr>
          <p:cNvSpPr>
            <a:spLocks noGrp="1"/>
          </p:cNvSpPr>
          <p:nvPr>
            <p:ph type="body" sz="half" idx="2"/>
          </p:nvPr>
        </p:nvSpPr>
        <p:spPr>
          <a:xfrm>
            <a:off x="642227" y="1702417"/>
            <a:ext cx="2895057" cy="3413555"/>
          </a:xfrm>
        </p:spPr>
        <p:txBody>
          <a:bodyPr/>
          <a:lstStyle/>
          <a:p>
            <a:pPr>
              <a:buClr>
                <a:srgbClr val="44B5C2"/>
              </a:buClr>
            </a:pPr>
            <a:r>
              <a:rPr lang="en-US" sz="2200" b="1" dirty="0"/>
              <a:t>PRD </a:t>
            </a:r>
            <a:r>
              <a:rPr lang="en-US" sz="2200" i="1" dirty="0"/>
              <a:t>Price Responsive Demand</a:t>
            </a:r>
            <a:r>
              <a:rPr lang="en-US" sz="2200" dirty="0"/>
              <a:t>: remains extremely small </a:t>
            </a:r>
            <a:r>
              <a:rPr lang="en-US" sz="2200" dirty="0">
                <a:solidFill>
                  <a:srgbClr val="ED7D31"/>
                </a:solidFill>
              </a:rPr>
              <a:t>(orange dotted line)</a:t>
            </a:r>
          </a:p>
          <a:p>
            <a:pPr>
              <a:buClr>
                <a:srgbClr val="44B5C2"/>
              </a:buClr>
            </a:pPr>
            <a:endParaRPr lang="en-US" sz="2200" dirty="0"/>
          </a:p>
        </p:txBody>
      </p:sp>
      <p:sp>
        <p:nvSpPr>
          <p:cNvPr id="10" name="Title 9">
            <a:extLst>
              <a:ext uri="{FF2B5EF4-FFF2-40B4-BE49-F238E27FC236}">
                <a16:creationId xmlns:a16="http://schemas.microsoft.com/office/drawing/2014/main" id="{0FDD8939-9FE5-9EF9-DE36-DA1E2B516210}"/>
              </a:ext>
            </a:extLst>
          </p:cNvPr>
          <p:cNvSpPr>
            <a:spLocks noGrp="1"/>
          </p:cNvSpPr>
          <p:nvPr>
            <p:ph type="ctrTitle"/>
          </p:nvPr>
        </p:nvSpPr>
        <p:spPr>
          <a:xfrm>
            <a:off x="558800" y="522574"/>
            <a:ext cx="9142413" cy="486304"/>
          </a:xfrm>
        </p:spPr>
        <p:txBody>
          <a:bodyPr/>
          <a:lstStyle/>
          <a:p>
            <a:r>
              <a:rPr lang="en-US" dirty="0"/>
              <a:t>Limited or null</a:t>
            </a:r>
            <a:br>
              <a:rPr lang="en-US" dirty="0"/>
            </a:br>
            <a:r>
              <a:rPr lang="en-US" dirty="0"/>
              <a:t>demand flexibility (</a:t>
            </a:r>
            <a:r>
              <a:rPr lang="en-US" i="1" dirty="0"/>
              <a:t>“quality”</a:t>
            </a:r>
            <a:r>
              <a:rPr lang="en-US" dirty="0"/>
              <a:t> of demand)</a:t>
            </a:r>
          </a:p>
        </p:txBody>
      </p:sp>
      <p:sp>
        <p:nvSpPr>
          <p:cNvPr id="13" name="Text Placeholder 12">
            <a:extLst>
              <a:ext uri="{FF2B5EF4-FFF2-40B4-BE49-F238E27FC236}">
                <a16:creationId xmlns:a16="http://schemas.microsoft.com/office/drawing/2014/main" id="{AAE70A3A-E887-15DC-8370-362AAD48D169}"/>
              </a:ext>
            </a:extLst>
          </p:cNvPr>
          <p:cNvSpPr>
            <a:spLocks noGrp="1"/>
          </p:cNvSpPr>
          <p:nvPr>
            <p:ph type="body" idx="13"/>
          </p:nvPr>
        </p:nvSpPr>
        <p:spPr>
          <a:xfrm>
            <a:off x="642227" y="1034318"/>
            <a:ext cx="5998411" cy="636658"/>
          </a:xfrm>
        </p:spPr>
        <p:txBody>
          <a:bodyPr/>
          <a:lstStyle/>
          <a:p>
            <a:r>
              <a:rPr lang="en-US" dirty="0"/>
              <a:t>PJM Base Residual Action </a:t>
            </a:r>
            <a:endParaRPr lang="it-IT" dirty="0"/>
          </a:p>
        </p:txBody>
      </p:sp>
      <p:pic>
        <p:nvPicPr>
          <p:cNvPr id="4" name="Picture 1">
            <a:extLst>
              <a:ext uri="{FF2B5EF4-FFF2-40B4-BE49-F238E27FC236}">
                <a16:creationId xmlns:a16="http://schemas.microsoft.com/office/drawing/2014/main" id="{F37ECDC2-BED1-1CD6-AA05-61198168BC3E}"/>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80FA25F8-D1FA-E6F4-A6A5-0A9B7F46C7CA}"/>
              </a:ext>
            </a:extLst>
          </p:cNvPr>
          <p:cNvSpPr txBox="1">
            <a:spLocks/>
          </p:cNvSpPr>
          <p:nvPr/>
        </p:nvSpPr>
        <p:spPr>
          <a:xfrm>
            <a:off x="7116009" y="5931103"/>
            <a:ext cx="5998411" cy="48630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PJM,</a:t>
            </a:r>
            <a:r>
              <a:rPr lang="en-US" sz="1800" i="1" dirty="0"/>
              <a:t> </a:t>
            </a:r>
            <a:r>
              <a:rPr lang="en-US" sz="1800" i="1" dirty="0">
                <a:hlinkClick r:id="rId3"/>
              </a:rPr>
              <a:t>Base residual auction report</a:t>
            </a:r>
            <a:r>
              <a:rPr lang="en-US" sz="1800" i="1" dirty="0"/>
              <a:t>, Jul. 2025</a:t>
            </a:r>
            <a:endParaRPr lang="hu-HU" sz="1800" i="1" dirty="0"/>
          </a:p>
        </p:txBody>
      </p:sp>
      <p:pic>
        <p:nvPicPr>
          <p:cNvPr id="6" name="Immagine 5">
            <a:extLst>
              <a:ext uri="{FF2B5EF4-FFF2-40B4-BE49-F238E27FC236}">
                <a16:creationId xmlns:a16="http://schemas.microsoft.com/office/drawing/2014/main" id="{D1731E2F-CA13-064F-81A8-AB938171D8C2}"/>
              </a:ext>
            </a:extLst>
          </p:cNvPr>
          <p:cNvPicPr>
            <a:picLocks noChangeAspect="1"/>
          </p:cNvPicPr>
          <p:nvPr/>
        </p:nvPicPr>
        <p:blipFill>
          <a:blip r:embed="rId4"/>
          <a:stretch>
            <a:fillRect/>
          </a:stretch>
        </p:blipFill>
        <p:spPr>
          <a:xfrm>
            <a:off x="3641432" y="1629375"/>
            <a:ext cx="8306959" cy="4201111"/>
          </a:xfrm>
          <a:prstGeom prst="rect">
            <a:avLst/>
          </a:prstGeom>
          <a:ln>
            <a:solidFill>
              <a:srgbClr val="C00000"/>
            </a:solidFill>
          </a:ln>
        </p:spPr>
      </p:pic>
    </p:spTree>
    <p:extLst>
      <p:ext uri="{BB962C8B-B14F-4D97-AF65-F5344CB8AC3E}">
        <p14:creationId xmlns:p14="http://schemas.microsoft.com/office/powerpoint/2010/main" val="286974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0453B-D9DB-14D7-B2C5-86B20B02F1D8}"/>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2F9A8CC4-1B69-9F0B-F425-8688AF8F51D4}"/>
              </a:ext>
            </a:extLst>
          </p:cNvPr>
          <p:cNvSpPr>
            <a:spLocks noGrp="1"/>
          </p:cNvSpPr>
          <p:nvPr>
            <p:ph type="body" sz="half" idx="2"/>
          </p:nvPr>
        </p:nvSpPr>
        <p:spPr>
          <a:xfrm>
            <a:off x="642227" y="2003209"/>
            <a:ext cx="5496387" cy="3783980"/>
          </a:xfrm>
        </p:spPr>
        <p:txBody>
          <a:bodyPr/>
          <a:lstStyle/>
          <a:p>
            <a:pPr>
              <a:buClr>
                <a:srgbClr val="44B5C2"/>
              </a:buClr>
            </a:pPr>
            <a:r>
              <a:rPr lang="en-US" sz="2400" b="1" dirty="0">
                <a:solidFill>
                  <a:srgbClr val="C00000"/>
                </a:solidFill>
              </a:rPr>
              <a:t>1.</a:t>
            </a:r>
            <a:r>
              <a:rPr lang="en-US" sz="2400" dirty="0"/>
              <a:t> Project </a:t>
            </a:r>
            <a:r>
              <a:rPr lang="en-US" sz="2400" dirty="0" err="1"/>
              <a:t>realisation</a:t>
            </a:r>
            <a:r>
              <a:rPr lang="en-US" sz="2400" dirty="0"/>
              <a:t> rate (will it actually be built?)</a:t>
            </a:r>
          </a:p>
          <a:p>
            <a:pPr>
              <a:buClr>
                <a:srgbClr val="44B5C2"/>
              </a:buClr>
            </a:pPr>
            <a:r>
              <a:rPr lang="en-US" sz="2400" b="1" dirty="0">
                <a:solidFill>
                  <a:srgbClr val="C00000"/>
                </a:solidFill>
              </a:rPr>
              <a:t>2.</a:t>
            </a:r>
            <a:r>
              <a:rPr lang="en-US" sz="2400" dirty="0"/>
              <a:t> Actual vs. contracted load (peak ≠ average consumption)</a:t>
            </a:r>
          </a:p>
          <a:p>
            <a:pPr>
              <a:buClr>
                <a:srgbClr val="44B5C2"/>
              </a:buClr>
            </a:pPr>
            <a:r>
              <a:rPr lang="en-US" sz="2400" b="1" dirty="0">
                <a:solidFill>
                  <a:srgbClr val="C00000"/>
                </a:solidFill>
              </a:rPr>
              <a:t>3.</a:t>
            </a:r>
            <a:r>
              <a:rPr lang="en-US" sz="2400" dirty="0"/>
              <a:t> Commercial operation date (can be delayed by months/years)</a:t>
            </a:r>
          </a:p>
          <a:p>
            <a:pPr>
              <a:buClr>
                <a:srgbClr val="44B5C2"/>
              </a:buClr>
            </a:pPr>
            <a:r>
              <a:rPr lang="en-US" sz="2400" b="1" dirty="0">
                <a:solidFill>
                  <a:srgbClr val="C00000"/>
                </a:solidFill>
              </a:rPr>
              <a:t>4.</a:t>
            </a:r>
            <a:r>
              <a:rPr lang="en-US" sz="2400" dirty="0"/>
              <a:t> Ramp-up curve (not instantaneous)</a:t>
            </a:r>
          </a:p>
          <a:p>
            <a:pPr>
              <a:buClr>
                <a:srgbClr val="44B5C2"/>
              </a:buClr>
            </a:pPr>
            <a:r>
              <a:rPr lang="en-US" sz="2400" b="1" dirty="0">
                <a:solidFill>
                  <a:srgbClr val="C00000"/>
                </a:solidFill>
              </a:rPr>
              <a:t>5.</a:t>
            </a:r>
            <a:r>
              <a:rPr lang="en-US" sz="2400" dirty="0"/>
              <a:t> Hourly load factor (training vs. inference profiles differ radically)</a:t>
            </a:r>
            <a:br>
              <a:rPr lang="en-US" sz="2800" dirty="0"/>
            </a:br>
            <a:endParaRPr lang="en-US" dirty="0"/>
          </a:p>
        </p:txBody>
      </p:sp>
      <p:sp>
        <p:nvSpPr>
          <p:cNvPr id="10" name="Title 9">
            <a:extLst>
              <a:ext uri="{FF2B5EF4-FFF2-40B4-BE49-F238E27FC236}">
                <a16:creationId xmlns:a16="http://schemas.microsoft.com/office/drawing/2014/main" id="{78E392B0-7AEB-DA82-9C8A-9D5D80C132A8}"/>
              </a:ext>
            </a:extLst>
          </p:cNvPr>
          <p:cNvSpPr>
            <a:spLocks noGrp="1"/>
          </p:cNvSpPr>
          <p:nvPr>
            <p:ph type="ctrTitle"/>
          </p:nvPr>
        </p:nvSpPr>
        <p:spPr>
          <a:xfrm>
            <a:off x="558800" y="522574"/>
            <a:ext cx="9142413" cy="486304"/>
          </a:xfrm>
        </p:spPr>
        <p:txBody>
          <a:bodyPr/>
          <a:lstStyle/>
          <a:p>
            <a:r>
              <a:rPr lang="en-US" dirty="0"/>
              <a:t>Long-term forecast </a:t>
            </a:r>
            <a:br>
              <a:rPr lang="en-US" dirty="0"/>
            </a:br>
            <a:r>
              <a:rPr lang="en-US" dirty="0"/>
              <a:t>predictability: reasons for gaps </a:t>
            </a:r>
          </a:p>
        </p:txBody>
      </p:sp>
      <p:sp>
        <p:nvSpPr>
          <p:cNvPr id="13" name="Text Placeholder 12">
            <a:extLst>
              <a:ext uri="{FF2B5EF4-FFF2-40B4-BE49-F238E27FC236}">
                <a16:creationId xmlns:a16="http://schemas.microsoft.com/office/drawing/2014/main" id="{A11909CD-34A6-3A35-C662-833FF7CFA1AB}"/>
              </a:ext>
            </a:extLst>
          </p:cNvPr>
          <p:cNvSpPr>
            <a:spLocks noGrp="1"/>
          </p:cNvSpPr>
          <p:nvPr>
            <p:ph type="body" idx="13"/>
          </p:nvPr>
        </p:nvSpPr>
        <p:spPr>
          <a:xfrm>
            <a:off x="642227" y="1335110"/>
            <a:ext cx="5998411" cy="705746"/>
          </a:xfrm>
        </p:spPr>
        <p:txBody>
          <a:bodyPr/>
          <a:lstStyle/>
          <a:p>
            <a:r>
              <a:rPr lang="en-US" dirty="0"/>
              <a:t>Five critical variables</a:t>
            </a:r>
            <a:endParaRPr lang="it-IT" dirty="0"/>
          </a:p>
        </p:txBody>
      </p:sp>
      <p:pic>
        <p:nvPicPr>
          <p:cNvPr id="4" name="Picture 1">
            <a:extLst>
              <a:ext uri="{FF2B5EF4-FFF2-40B4-BE49-F238E27FC236}">
                <a16:creationId xmlns:a16="http://schemas.microsoft.com/office/drawing/2014/main" id="{3AC3B00F-DEF6-514D-96DD-3688E0CD926B}"/>
              </a:ext>
            </a:extLst>
          </p:cNvPr>
          <p:cNvPicPr>
            <a:picLocks noChangeAspect="1"/>
          </p:cNvPicPr>
          <p:nvPr/>
        </p:nvPicPr>
        <p:blipFill>
          <a:blip r:embed="rId2"/>
          <a:stretch>
            <a:fillRect/>
          </a:stretch>
        </p:blipFill>
        <p:spPr>
          <a:xfrm>
            <a:off x="7732909" y="177303"/>
            <a:ext cx="668262" cy="668262"/>
          </a:xfrm>
          <a:prstGeom prst="rect">
            <a:avLst/>
          </a:prstGeom>
        </p:spPr>
      </p:pic>
      <p:sp>
        <p:nvSpPr>
          <p:cNvPr id="2" name="Tartalom helye 4">
            <a:extLst>
              <a:ext uri="{FF2B5EF4-FFF2-40B4-BE49-F238E27FC236}">
                <a16:creationId xmlns:a16="http://schemas.microsoft.com/office/drawing/2014/main" id="{BB738AB0-6C1C-1CAC-DECD-4CF0FC2258DC}"/>
              </a:ext>
            </a:extLst>
          </p:cNvPr>
          <p:cNvSpPr txBox="1">
            <a:spLocks/>
          </p:cNvSpPr>
          <p:nvPr/>
        </p:nvSpPr>
        <p:spPr>
          <a:xfrm>
            <a:off x="7140102" y="5272388"/>
            <a:ext cx="4782656" cy="1274324"/>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buClr>
                <a:srgbClr val="C00000"/>
              </a:buClr>
            </a:pPr>
            <a:r>
              <a:rPr lang="it-IT" sz="1800" i="1" dirty="0"/>
              <a:t>Source: Grid Strategies, </a:t>
            </a:r>
            <a:r>
              <a:rPr lang="en-US" sz="1800" i="1" dirty="0">
                <a:hlinkClick r:id="rId3"/>
              </a:rPr>
              <a:t>Power Demand Forecasts Revised Up for Third Year Running, Led by Data Centers</a:t>
            </a:r>
            <a:r>
              <a:rPr lang="en-US" sz="1800" i="1" dirty="0"/>
              <a:t>, Nov. 2025</a:t>
            </a:r>
            <a:endParaRPr lang="hu-HU" sz="1800" i="1" dirty="0"/>
          </a:p>
        </p:txBody>
      </p:sp>
      <p:sp>
        <p:nvSpPr>
          <p:cNvPr id="6" name="CasellaDiTesto 5">
            <a:extLst>
              <a:ext uri="{FF2B5EF4-FFF2-40B4-BE49-F238E27FC236}">
                <a16:creationId xmlns:a16="http://schemas.microsoft.com/office/drawing/2014/main" id="{97D3E3CA-98CC-2D27-217E-D8201F0C8CF2}"/>
              </a:ext>
            </a:extLst>
          </p:cNvPr>
          <p:cNvSpPr txBox="1"/>
          <p:nvPr/>
        </p:nvSpPr>
        <p:spPr>
          <a:xfrm>
            <a:off x="7222533" y="1552679"/>
            <a:ext cx="4412004" cy="3477875"/>
          </a:xfrm>
          <a:prstGeom prst="rect">
            <a:avLst/>
          </a:prstGeom>
          <a:solidFill>
            <a:schemeClr val="accent4">
              <a:lumMod val="20000"/>
              <a:lumOff val="80000"/>
            </a:schemeClr>
          </a:solidFill>
          <a:ln>
            <a:solidFill>
              <a:srgbClr val="C00000"/>
            </a:solidFill>
          </a:ln>
        </p:spPr>
        <p:txBody>
          <a:bodyPr wrap="square">
            <a:spAutoFit/>
          </a:bodyPr>
          <a:lstStyle/>
          <a:p>
            <a:r>
              <a:rPr lang="en-US" sz="2000" b="1" cap="all" dirty="0"/>
              <a:t>Utilities forecasts </a:t>
            </a:r>
          </a:p>
          <a:p>
            <a:r>
              <a:rPr lang="en-US" sz="2000" b="1" i="1" cap="all" dirty="0"/>
              <a:t>vs.</a:t>
            </a:r>
            <a:r>
              <a:rPr lang="en-US" sz="2000" b="1" cap="all" dirty="0"/>
              <a:t> Independent Analysts</a:t>
            </a:r>
          </a:p>
          <a:p>
            <a:r>
              <a:rPr lang="en-US" sz="2000" dirty="0"/>
              <a:t>Utility projections</a:t>
            </a:r>
            <a:br>
              <a:rPr lang="en-US" sz="2000" dirty="0"/>
            </a:br>
            <a:r>
              <a:rPr lang="en-US" sz="2000" dirty="0"/>
              <a:t>(filed with FERC): </a:t>
            </a:r>
            <a:r>
              <a:rPr lang="en-US" sz="2000" b="1" dirty="0"/>
              <a:t>90 GW</a:t>
            </a:r>
          </a:p>
          <a:p>
            <a:r>
              <a:rPr lang="en-US" sz="2000" dirty="0"/>
              <a:t>Independent</a:t>
            </a:r>
            <a:br>
              <a:rPr lang="en-US" sz="2000" dirty="0"/>
            </a:br>
            <a:r>
              <a:rPr lang="en-US" sz="2000" dirty="0"/>
              <a:t>analyst estimates: </a:t>
            </a:r>
            <a:r>
              <a:rPr lang="en-US" sz="2000" b="1" dirty="0"/>
              <a:t>65 GW</a:t>
            </a:r>
          </a:p>
          <a:p>
            <a:endParaRPr lang="en-US" sz="2000" b="1" dirty="0"/>
          </a:p>
          <a:p>
            <a:r>
              <a:rPr lang="en-US" sz="2000" b="1" dirty="0"/>
              <a:t>25 GW gap = </a:t>
            </a:r>
            <a:r>
              <a:rPr lang="en-US" sz="2000" b="1" dirty="0">
                <a:solidFill>
                  <a:srgbClr val="C00000"/>
                </a:solidFill>
              </a:rPr>
              <a:t>+40% overestimation </a:t>
            </a:r>
            <a:r>
              <a:rPr lang="en-US" sz="2000" b="1" dirty="0"/>
              <a:t> </a:t>
            </a:r>
          </a:p>
          <a:p>
            <a:r>
              <a:rPr lang="en-US" sz="2000" b="1" dirty="0"/>
              <a:t>≈ 2× New York City peak · </a:t>
            </a:r>
          </a:p>
          <a:p>
            <a:r>
              <a:rPr lang="en-US" sz="2000" b="1" dirty="0"/>
              <a:t>≈ ½ Italy's national peak</a:t>
            </a:r>
          </a:p>
          <a:p>
            <a:endParaRPr lang="en-US" sz="2000" b="1" dirty="0"/>
          </a:p>
        </p:txBody>
      </p:sp>
    </p:spTree>
    <p:extLst>
      <p:ext uri="{BB962C8B-B14F-4D97-AF65-F5344CB8AC3E}">
        <p14:creationId xmlns:p14="http://schemas.microsoft.com/office/powerpoint/2010/main" val="21949234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9C8C9-AA00-05CE-E57F-8CEAF1A172B9}"/>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F5465981-A9FE-4E66-AFF0-0FD1D992DAAD}"/>
              </a:ext>
            </a:extLst>
          </p:cNvPr>
          <p:cNvSpPr>
            <a:spLocks noGrp="1"/>
          </p:cNvSpPr>
          <p:nvPr>
            <p:ph type="body" sz="half" idx="2"/>
          </p:nvPr>
        </p:nvSpPr>
        <p:spPr>
          <a:xfrm>
            <a:off x="5130005" y="1478939"/>
            <a:ext cx="6729117" cy="1769578"/>
          </a:xfrm>
        </p:spPr>
        <p:txBody>
          <a:bodyPr/>
          <a:lstStyle/>
          <a:p>
            <a:pPr>
              <a:buClr>
                <a:srgbClr val="44B5C2"/>
              </a:buClr>
            </a:pPr>
            <a:r>
              <a:rPr lang="en-US" sz="2400" dirty="0"/>
              <a:t>Probabilistic, not deterministic, planning assumptions. </a:t>
            </a:r>
            <a:br>
              <a:rPr lang="en-US" sz="2400" dirty="0"/>
            </a:br>
            <a:r>
              <a:rPr lang="en-US" sz="2400" dirty="0"/>
              <a:t>Unified methodology with five mandatory metrics (</a:t>
            </a:r>
            <a:r>
              <a:rPr lang="en-US" sz="2400" dirty="0" err="1"/>
              <a:t>realisation</a:t>
            </a:r>
            <a:r>
              <a:rPr lang="en-US" sz="2400" dirty="0"/>
              <a:t> rate, load factor, date, ramp-up, cancellation probability).</a:t>
            </a:r>
          </a:p>
          <a:p>
            <a:pPr>
              <a:buClr>
                <a:srgbClr val="44B5C2"/>
              </a:buClr>
            </a:pPr>
            <a:endParaRPr lang="en-US" dirty="0"/>
          </a:p>
        </p:txBody>
      </p:sp>
      <p:sp>
        <p:nvSpPr>
          <p:cNvPr id="10" name="Title 9">
            <a:extLst>
              <a:ext uri="{FF2B5EF4-FFF2-40B4-BE49-F238E27FC236}">
                <a16:creationId xmlns:a16="http://schemas.microsoft.com/office/drawing/2014/main" id="{69F8A6C6-BC17-43E1-203D-35948111BD75}"/>
              </a:ext>
            </a:extLst>
          </p:cNvPr>
          <p:cNvSpPr>
            <a:spLocks noGrp="1"/>
          </p:cNvSpPr>
          <p:nvPr>
            <p:ph type="ctrTitle"/>
          </p:nvPr>
        </p:nvSpPr>
        <p:spPr>
          <a:xfrm>
            <a:off x="558800" y="522574"/>
            <a:ext cx="9142413" cy="486304"/>
          </a:xfrm>
        </p:spPr>
        <p:txBody>
          <a:bodyPr/>
          <a:lstStyle/>
          <a:p>
            <a:r>
              <a:rPr lang="en-US" dirty="0"/>
              <a:t>Lessons learnt </a:t>
            </a:r>
            <a:br>
              <a:rPr lang="en-US" dirty="0"/>
            </a:br>
            <a:r>
              <a:rPr lang="en-US" dirty="0"/>
              <a:t>and good practices</a:t>
            </a:r>
          </a:p>
        </p:txBody>
      </p:sp>
      <p:pic>
        <p:nvPicPr>
          <p:cNvPr id="4" name="Picture 1">
            <a:extLst>
              <a:ext uri="{FF2B5EF4-FFF2-40B4-BE49-F238E27FC236}">
                <a16:creationId xmlns:a16="http://schemas.microsoft.com/office/drawing/2014/main" id="{FA49C6D8-0FC4-54F4-29F6-61DD45F28D7B}"/>
              </a:ext>
            </a:extLst>
          </p:cNvPr>
          <p:cNvPicPr>
            <a:picLocks noChangeAspect="1"/>
          </p:cNvPicPr>
          <p:nvPr/>
        </p:nvPicPr>
        <p:blipFill>
          <a:blip r:embed="rId2"/>
          <a:stretch>
            <a:fillRect/>
          </a:stretch>
        </p:blipFill>
        <p:spPr>
          <a:xfrm>
            <a:off x="7732909" y="177303"/>
            <a:ext cx="668262" cy="668262"/>
          </a:xfrm>
          <a:prstGeom prst="rect">
            <a:avLst/>
          </a:prstGeom>
        </p:spPr>
      </p:pic>
      <p:sp>
        <p:nvSpPr>
          <p:cNvPr id="5" name="Segnaposto testo 4">
            <a:extLst>
              <a:ext uri="{FF2B5EF4-FFF2-40B4-BE49-F238E27FC236}">
                <a16:creationId xmlns:a16="http://schemas.microsoft.com/office/drawing/2014/main" id="{3A317015-C744-EBA2-7206-C3839B8CD787}"/>
              </a:ext>
            </a:extLst>
          </p:cNvPr>
          <p:cNvSpPr>
            <a:spLocks noGrp="1"/>
          </p:cNvSpPr>
          <p:nvPr>
            <p:ph type="body" idx="13"/>
          </p:nvPr>
        </p:nvSpPr>
        <p:spPr>
          <a:xfrm>
            <a:off x="4542529" y="877363"/>
            <a:ext cx="7557655" cy="685800"/>
          </a:xfrm>
        </p:spPr>
        <p:txBody>
          <a:bodyPr/>
          <a:lstStyle/>
          <a:p>
            <a:r>
              <a:rPr lang="it-IT" dirty="0"/>
              <a:t>① </a:t>
            </a:r>
            <a:r>
              <a:rPr lang="it-IT" dirty="0" err="1"/>
              <a:t>Standardised</a:t>
            </a:r>
            <a:r>
              <a:rPr lang="it-IT" dirty="0"/>
              <a:t>, </a:t>
            </a:r>
            <a:r>
              <a:rPr lang="it-IT" dirty="0" err="1"/>
              <a:t>transparent</a:t>
            </a:r>
            <a:r>
              <a:rPr lang="it-IT" dirty="0"/>
              <a:t> </a:t>
            </a:r>
            <a:r>
              <a:rPr lang="it-IT" dirty="0" err="1"/>
              <a:t>methodologies</a:t>
            </a:r>
            <a:endParaRPr lang="it-IT" dirty="0"/>
          </a:p>
        </p:txBody>
      </p:sp>
      <p:sp>
        <p:nvSpPr>
          <p:cNvPr id="8" name="CasellaDiTesto 7">
            <a:extLst>
              <a:ext uri="{FF2B5EF4-FFF2-40B4-BE49-F238E27FC236}">
                <a16:creationId xmlns:a16="http://schemas.microsoft.com/office/drawing/2014/main" id="{9CFEFE92-481F-3142-9D71-67296A6B08B7}"/>
              </a:ext>
            </a:extLst>
          </p:cNvPr>
          <p:cNvSpPr txBox="1"/>
          <p:nvPr/>
        </p:nvSpPr>
        <p:spPr>
          <a:xfrm>
            <a:off x="558801" y="1154096"/>
            <a:ext cx="3220938" cy="5309146"/>
          </a:xfrm>
          <a:prstGeom prst="rect">
            <a:avLst/>
          </a:prstGeom>
          <a:noFill/>
        </p:spPr>
        <p:txBody>
          <a:bodyPr wrap="square">
            <a:spAutoFit/>
          </a:bodyPr>
          <a:lstStyle/>
          <a:p>
            <a:pPr algn="l">
              <a:lnSpc>
                <a:spcPct val="90000"/>
              </a:lnSpc>
              <a:spcAft>
                <a:spcPts val="600"/>
              </a:spcAft>
              <a:buNone/>
            </a:pPr>
            <a:r>
              <a:rPr lang="en-US" sz="2400" b="0" i="0" dirty="0">
                <a:effectLst/>
                <a:latin typeface="+mn-lt"/>
              </a:rPr>
              <a:t>The </a:t>
            </a:r>
            <a:r>
              <a:rPr lang="en-US" sz="2400" b="0" i="1" dirty="0">
                <a:effectLst/>
                <a:latin typeface="+mn-lt"/>
              </a:rPr>
              <a:t>Capex </a:t>
            </a:r>
            <a:r>
              <a:rPr lang="en-US" sz="2400" i="1" dirty="0">
                <a:latin typeface="+mn-lt"/>
              </a:rPr>
              <a:t>b</a:t>
            </a:r>
            <a:r>
              <a:rPr lang="en-US" sz="2400" b="0" i="1" dirty="0">
                <a:effectLst/>
                <a:latin typeface="+mn-lt"/>
              </a:rPr>
              <a:t>ias</a:t>
            </a:r>
            <a:r>
              <a:rPr lang="en-US" sz="2400" b="0" i="0" dirty="0">
                <a:effectLst/>
                <a:latin typeface="+mn-lt"/>
              </a:rPr>
              <a:t>:</a:t>
            </a:r>
          </a:p>
          <a:p>
            <a:pPr algn="l">
              <a:lnSpc>
                <a:spcPct val="90000"/>
              </a:lnSpc>
              <a:spcAft>
                <a:spcPts val="600"/>
              </a:spcAft>
              <a:buNone/>
            </a:pPr>
            <a:r>
              <a:rPr lang="en-US" sz="2400" b="1" i="1" dirty="0">
                <a:solidFill>
                  <a:srgbClr val="C00000"/>
                </a:solidFill>
                <a:effectLst/>
                <a:latin typeface="+mn-lt"/>
              </a:rPr>
              <a:t>Under cost-of-service regulation, overestimating is rational</a:t>
            </a:r>
          </a:p>
          <a:p>
            <a:pPr algn="l">
              <a:lnSpc>
                <a:spcPct val="90000"/>
              </a:lnSpc>
              <a:spcAft>
                <a:spcPts val="600"/>
              </a:spcAft>
              <a:buNone/>
            </a:pPr>
            <a:r>
              <a:rPr lang="en-US" sz="2400" b="0" i="0" dirty="0">
                <a:effectLst/>
                <a:latin typeface="+mn-lt"/>
              </a:rPr>
              <a:t>Under this kind of regulation, utilities earn returns proportional to their rate base. Overestimating demand is not an error — it is the rational outcome of a misaligned incentive structure.</a:t>
            </a:r>
          </a:p>
          <a:p>
            <a:pPr algn="l">
              <a:lnSpc>
                <a:spcPct val="90000"/>
              </a:lnSpc>
              <a:spcAft>
                <a:spcPts val="600"/>
              </a:spcAft>
              <a:buNone/>
            </a:pPr>
            <a:endParaRPr lang="en-US" sz="2400" b="0" i="0" dirty="0">
              <a:effectLst/>
              <a:latin typeface="+mn-lt"/>
            </a:endParaRPr>
          </a:p>
        </p:txBody>
      </p:sp>
      <p:sp>
        <p:nvSpPr>
          <p:cNvPr id="14" name="Text Placeholder 11">
            <a:extLst>
              <a:ext uri="{FF2B5EF4-FFF2-40B4-BE49-F238E27FC236}">
                <a16:creationId xmlns:a16="http://schemas.microsoft.com/office/drawing/2014/main" id="{3D30AEDE-FA49-8D6E-36C1-34ADE11052EC}"/>
              </a:ext>
            </a:extLst>
          </p:cNvPr>
          <p:cNvSpPr txBox="1">
            <a:spLocks/>
          </p:cNvSpPr>
          <p:nvPr/>
        </p:nvSpPr>
        <p:spPr>
          <a:xfrm>
            <a:off x="5186149" y="3676710"/>
            <a:ext cx="6445463"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rgbClr val="44B5C2"/>
              </a:buClr>
            </a:pPr>
            <a:r>
              <a:rPr lang="en-US" sz="2400" b="1" dirty="0">
                <a:solidFill>
                  <a:srgbClr val="C00000"/>
                </a:solidFill>
              </a:rPr>
              <a:t>“Least regret” criterion </a:t>
            </a:r>
            <a:r>
              <a:rPr lang="en-US" sz="2400" dirty="0"/>
              <a:t>among different scenarios when calculating optimal capacity (*)</a:t>
            </a:r>
            <a:br>
              <a:rPr lang="en-US" sz="2400" dirty="0"/>
            </a:br>
            <a:r>
              <a:rPr lang="en-US" sz="2400" b="1" dirty="0">
                <a:solidFill>
                  <a:srgbClr val="C00000"/>
                </a:solidFill>
              </a:rPr>
              <a:t>Output-oriented, </a:t>
            </a:r>
            <a:r>
              <a:rPr lang="en-US" sz="2400" dirty="0"/>
              <a:t>rather than asset-based, regulatory incentive framework</a:t>
            </a:r>
          </a:p>
        </p:txBody>
      </p:sp>
      <p:sp>
        <p:nvSpPr>
          <p:cNvPr id="15" name="Segnaposto testo 4">
            <a:extLst>
              <a:ext uri="{FF2B5EF4-FFF2-40B4-BE49-F238E27FC236}">
                <a16:creationId xmlns:a16="http://schemas.microsoft.com/office/drawing/2014/main" id="{E2022960-3518-F292-6D28-36365D736681}"/>
              </a:ext>
            </a:extLst>
          </p:cNvPr>
          <p:cNvSpPr txBox="1">
            <a:spLocks/>
          </p:cNvSpPr>
          <p:nvPr/>
        </p:nvSpPr>
        <p:spPr>
          <a:xfrm>
            <a:off x="4598673" y="3075134"/>
            <a:ext cx="7557655" cy="685800"/>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it-IT" dirty="0"/>
              <a:t>② Regulatory incentives </a:t>
            </a:r>
            <a:r>
              <a:rPr lang="it-IT" dirty="0" err="1"/>
              <a:t>matter</a:t>
            </a:r>
            <a:endParaRPr lang="it-IT" dirty="0"/>
          </a:p>
        </p:txBody>
      </p:sp>
      <p:sp>
        <p:nvSpPr>
          <p:cNvPr id="17" name="Text Placeholder 11">
            <a:extLst>
              <a:ext uri="{FF2B5EF4-FFF2-40B4-BE49-F238E27FC236}">
                <a16:creationId xmlns:a16="http://schemas.microsoft.com/office/drawing/2014/main" id="{F264B3CB-D2AA-7A17-7798-01A574A9CC34}"/>
              </a:ext>
            </a:extLst>
          </p:cNvPr>
          <p:cNvSpPr txBox="1">
            <a:spLocks/>
          </p:cNvSpPr>
          <p:nvPr/>
        </p:nvSpPr>
        <p:spPr>
          <a:xfrm>
            <a:off x="5198181" y="5477440"/>
            <a:ext cx="6902003"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600" kern="1200">
                <a:solidFill>
                  <a:schemeClr val="bg2">
                    <a:lumMod val="2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pPr>
              <a:buClr>
                <a:srgbClr val="44B5C2"/>
              </a:buClr>
            </a:pPr>
            <a:r>
              <a:rPr lang="en-US" sz="2400" dirty="0"/>
              <a:t>In the EU, the Commission's Grid Package connection guidelines (2025) still need implementation</a:t>
            </a:r>
          </a:p>
        </p:txBody>
      </p:sp>
      <p:sp>
        <p:nvSpPr>
          <p:cNvPr id="19" name="Segnaposto testo 4">
            <a:extLst>
              <a:ext uri="{FF2B5EF4-FFF2-40B4-BE49-F238E27FC236}">
                <a16:creationId xmlns:a16="http://schemas.microsoft.com/office/drawing/2014/main" id="{DC00ECAD-98D3-489B-8EA0-646C473F312D}"/>
              </a:ext>
            </a:extLst>
          </p:cNvPr>
          <p:cNvSpPr txBox="1">
            <a:spLocks/>
          </p:cNvSpPr>
          <p:nvPr/>
        </p:nvSpPr>
        <p:spPr>
          <a:xfrm>
            <a:off x="4598673" y="4863832"/>
            <a:ext cx="7557655" cy="685800"/>
          </a:xfrm>
          <a:prstGeom prst="rect">
            <a:avLst/>
          </a:prstGeom>
        </p:spPr>
        <p:txBody>
          <a:bodyPr anchor="b"/>
          <a:lstStyle>
            <a:lvl1pPr marL="0" indent="0" algn="l" defTabSz="914400" rtl="0" eaLnBrk="1" latinLnBrk="0" hangingPunct="1">
              <a:lnSpc>
                <a:spcPct val="90000"/>
              </a:lnSpc>
              <a:spcBef>
                <a:spcPts val="1000"/>
              </a:spcBef>
              <a:buFont typeface="Arial" panose="020B0604020202020204" pitchFamily="34" charset="0"/>
              <a:buNone/>
              <a:defRPr sz="2800" b="1" kern="1200">
                <a:solidFill>
                  <a:srgbClr val="44B5C2"/>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Tx/>
            </a:pPr>
            <a:r>
              <a:rPr lang="en-US" dirty="0"/>
              <a:t>③ Flexibility is not a luxury</a:t>
            </a:r>
            <a:endParaRPr lang="it-IT" dirty="0"/>
          </a:p>
        </p:txBody>
      </p:sp>
      <p:sp>
        <p:nvSpPr>
          <p:cNvPr id="3" name="Tartalom helye 4">
            <a:extLst>
              <a:ext uri="{FF2B5EF4-FFF2-40B4-BE49-F238E27FC236}">
                <a16:creationId xmlns:a16="http://schemas.microsoft.com/office/drawing/2014/main" id="{5B4094BB-51E0-2BFC-2A0D-CCC63136AE12}"/>
              </a:ext>
            </a:extLst>
          </p:cNvPr>
          <p:cNvSpPr txBox="1">
            <a:spLocks/>
          </p:cNvSpPr>
          <p:nvPr/>
        </p:nvSpPr>
        <p:spPr>
          <a:xfrm>
            <a:off x="558801" y="6245283"/>
            <a:ext cx="11448716" cy="1224888"/>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00000"/>
              </a:lnSpc>
              <a:spcBef>
                <a:spcPts val="600"/>
              </a:spcBef>
            </a:pPr>
            <a:r>
              <a:rPr lang="en-US" sz="1800" i="1" dirty="0">
                <a:solidFill>
                  <a:schemeClr val="tx1"/>
                </a:solidFill>
                <a:latin typeface="Archivo SemiBold" panose="020B0604020202020204" charset="0"/>
                <a:cs typeface="Archivo SemiBold" panose="020B0604020202020204" charset="0"/>
              </a:rPr>
              <a:t>(*) A full example of application of “least regret” criterion: ESIG Large Loads Task Force,</a:t>
            </a:r>
            <a:r>
              <a:rPr lang="en-US" sz="1800" i="1" dirty="0">
                <a:latin typeface="Archivo SemiBold" panose="020B0604020202020204" charset="0"/>
                <a:cs typeface="Archivo SemiBold" panose="020B0604020202020204" charset="0"/>
              </a:rPr>
              <a:t> </a:t>
            </a:r>
            <a:r>
              <a:rPr lang="en-US" sz="1800" i="1" dirty="0">
                <a:latin typeface="Archivo SemiBold" panose="020B0604020202020204" charset="0"/>
                <a:cs typeface="Archivo SemiBold" panose="020B0604020202020204" charset="0"/>
                <a:hlinkClick r:id="rId3"/>
              </a:rPr>
              <a:t>Transmission Planning with Large Loads</a:t>
            </a:r>
            <a:r>
              <a:rPr lang="en-US" sz="1800" i="1" dirty="0">
                <a:solidFill>
                  <a:schemeClr val="tx1"/>
                </a:solidFill>
                <a:latin typeface="Archivo SemiBold" panose="020B0604020202020204" charset="0"/>
                <a:cs typeface="Archivo SemiBold" panose="020B0604020202020204" charset="0"/>
              </a:rPr>
              <a:t>, Current Practices and Recommendations, Jul. 2026. pp. 31-33</a:t>
            </a:r>
            <a:endParaRPr lang="hu-HU" sz="1800" i="1" dirty="0">
              <a:solidFill>
                <a:schemeClr val="tx1"/>
              </a:solidFill>
              <a:latin typeface="Archivo SemiBold" panose="020B0604020202020204" charset="0"/>
              <a:cs typeface="Archivo SemiBold" panose="020B0604020202020204" charset="0"/>
            </a:endParaRPr>
          </a:p>
        </p:txBody>
      </p:sp>
    </p:spTree>
    <p:extLst>
      <p:ext uri="{BB962C8B-B14F-4D97-AF65-F5344CB8AC3E}">
        <p14:creationId xmlns:p14="http://schemas.microsoft.com/office/powerpoint/2010/main" val="3213793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xEl>
                                              <p:pRg st="0" end="0"/>
                                            </p:txEl>
                                          </p:spTgt>
                                        </p:tgtEl>
                                        <p:attrNameLst>
                                          <p:attrName>style.visibility</p:attrName>
                                        </p:attrNameLst>
                                      </p:cBhvr>
                                      <p:to>
                                        <p:strVal val="visible"/>
                                      </p:to>
                                    </p:set>
                                    <p:animEffect transition="in" filter="fade">
                                      <p:cBhvr>
                                        <p:cTn id="10" dur="500"/>
                                        <p:tgtEl>
                                          <p:spTgt spid="1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uild="p"/>
      <p:bldP spid="5" grpId="0" build="p"/>
      <p:bldP spid="14" grpId="0"/>
      <p:bldP spid="15" grpId="0"/>
      <p:bldP spid="17" grpId="0"/>
      <p:bldP spid="19"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32FB8-4241-0450-2805-06116680194B}"/>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3BE55CB9-8E32-454C-03C1-7C2B2601897F}"/>
              </a:ext>
            </a:extLst>
          </p:cNvPr>
          <p:cNvSpPr>
            <a:spLocks noGrp="1"/>
          </p:cNvSpPr>
          <p:nvPr>
            <p:ph type="ctrTitle"/>
          </p:nvPr>
        </p:nvSpPr>
        <p:spPr>
          <a:xfrm>
            <a:off x="558800" y="522574"/>
            <a:ext cx="9142413" cy="486304"/>
          </a:xfrm>
        </p:spPr>
        <p:txBody>
          <a:bodyPr/>
          <a:lstStyle/>
          <a:p>
            <a:r>
              <a:rPr lang="en-US" dirty="0"/>
              <a:t>The Regulatory Toolkit</a:t>
            </a:r>
          </a:p>
        </p:txBody>
      </p:sp>
      <p:pic>
        <p:nvPicPr>
          <p:cNvPr id="4" name="Picture 1">
            <a:extLst>
              <a:ext uri="{FF2B5EF4-FFF2-40B4-BE49-F238E27FC236}">
                <a16:creationId xmlns:a16="http://schemas.microsoft.com/office/drawing/2014/main" id="{E8C0D552-6388-A5C8-03CC-8D725A602FEC}"/>
              </a:ext>
            </a:extLst>
          </p:cNvPr>
          <p:cNvPicPr>
            <a:picLocks noChangeAspect="1"/>
          </p:cNvPicPr>
          <p:nvPr/>
        </p:nvPicPr>
        <p:blipFill>
          <a:blip r:embed="rId3"/>
          <a:stretch>
            <a:fillRect/>
          </a:stretch>
        </p:blipFill>
        <p:spPr>
          <a:xfrm>
            <a:off x="7732909" y="177303"/>
            <a:ext cx="668262" cy="668262"/>
          </a:xfrm>
          <a:prstGeom prst="rect">
            <a:avLst/>
          </a:prstGeom>
        </p:spPr>
      </p:pic>
      <p:sp>
        <p:nvSpPr>
          <p:cNvPr id="3" name="Tartalom helye 4">
            <a:extLst>
              <a:ext uri="{FF2B5EF4-FFF2-40B4-BE49-F238E27FC236}">
                <a16:creationId xmlns:a16="http://schemas.microsoft.com/office/drawing/2014/main" id="{010D56BB-3257-297F-B10F-55EDE11E10F3}"/>
              </a:ext>
            </a:extLst>
          </p:cNvPr>
          <p:cNvSpPr txBox="1">
            <a:spLocks/>
          </p:cNvSpPr>
          <p:nvPr/>
        </p:nvSpPr>
        <p:spPr>
          <a:xfrm>
            <a:off x="-84213" y="5714995"/>
            <a:ext cx="12332370" cy="1478442"/>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gn="ctr">
              <a:lnSpc>
                <a:spcPct val="100000"/>
              </a:lnSpc>
              <a:spcBef>
                <a:spcPts val="600"/>
              </a:spcBef>
            </a:pPr>
            <a:r>
              <a:rPr lang="en-US" sz="2000" i="1" dirty="0">
                <a:solidFill>
                  <a:srgbClr val="C00000"/>
                </a:solidFill>
                <a:latin typeface="Archivo SemiBold" panose="020B0604020202020204" charset="0"/>
                <a:cs typeface="Archivo SemiBold" panose="020B0604020202020204" charset="0"/>
              </a:rPr>
              <a:t>ERRA </a:t>
            </a:r>
            <a:r>
              <a:rPr lang="en-US" sz="2000" i="1" dirty="0">
                <a:solidFill>
                  <a:schemeClr val="tx1"/>
                </a:solidFill>
                <a:latin typeface="Archivo SemiBold" panose="020B0604020202020204" charset="0"/>
                <a:cs typeface="Archivo SemiBold" panose="020B0604020202020204" charset="0"/>
              </a:rPr>
              <a:t>organizes a workshop on AI Data Center impact on Power Systems and the role of Regulators</a:t>
            </a:r>
            <a:endParaRPr lang="en-US" sz="2000" i="1" dirty="0">
              <a:solidFill>
                <a:srgbClr val="C00000"/>
              </a:solidFill>
              <a:latin typeface="Archivo SemiBold" panose="020B0604020202020204" charset="0"/>
              <a:cs typeface="Archivo SemiBold" panose="020B0604020202020204" charset="0"/>
            </a:endParaRPr>
          </a:p>
          <a:p>
            <a:pPr>
              <a:lnSpc>
                <a:spcPct val="100000"/>
              </a:lnSpc>
              <a:spcBef>
                <a:spcPts val="600"/>
              </a:spcBef>
            </a:pPr>
            <a:r>
              <a:rPr lang="en-US" sz="2400" i="1" dirty="0">
                <a:solidFill>
                  <a:srgbClr val="C00000"/>
                </a:solidFill>
                <a:latin typeface="Archivo SemiBold" panose="020B0604020202020204" charset="0"/>
                <a:cs typeface="Archivo SemiBold" panose="020B0604020202020204" charset="0"/>
              </a:rPr>
              <a:t>                         Athens, Oct. 27 2026</a:t>
            </a:r>
            <a:endParaRPr lang="hu-HU" sz="2400" i="1" dirty="0">
              <a:solidFill>
                <a:srgbClr val="C00000"/>
              </a:solidFill>
              <a:latin typeface="Archivo SemiBold" panose="020B0604020202020204" charset="0"/>
              <a:cs typeface="Archivo SemiBold" panose="020B0604020202020204" charset="0"/>
            </a:endParaRPr>
          </a:p>
        </p:txBody>
      </p:sp>
      <p:sp>
        <p:nvSpPr>
          <p:cNvPr id="11" name="Tartalom helye 2">
            <a:extLst>
              <a:ext uri="{FF2B5EF4-FFF2-40B4-BE49-F238E27FC236}">
                <a16:creationId xmlns:a16="http://schemas.microsoft.com/office/drawing/2014/main" id="{13F02E25-3019-84BB-469D-E9F2B2BCEAA8}"/>
              </a:ext>
            </a:extLst>
          </p:cNvPr>
          <p:cNvSpPr txBox="1">
            <a:spLocks/>
          </p:cNvSpPr>
          <p:nvPr/>
        </p:nvSpPr>
        <p:spPr>
          <a:xfrm>
            <a:off x="571093" y="1162296"/>
            <a:ext cx="2784380" cy="4547191"/>
          </a:xfrm>
          <a:prstGeom prst="rect">
            <a:avLst/>
          </a:prstGeom>
          <a:solidFill>
            <a:schemeClr val="bg1"/>
          </a:solidFill>
          <a:ln>
            <a:solidFill>
              <a:srgbClr val="00B050"/>
            </a:solidFill>
          </a:ln>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3200" kern="1200">
                <a:solidFill>
                  <a:schemeClr val="bg2">
                    <a:lumMod val="50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9pPr>
          </a:lstStyle>
          <a:p>
            <a:pPr>
              <a:lnSpc>
                <a:spcPct val="100000"/>
              </a:lnSpc>
              <a:buClrTx/>
            </a:pPr>
            <a:r>
              <a:rPr lang="en-US" sz="2400" dirty="0"/>
              <a:t>Lovins proposal </a:t>
            </a:r>
            <a:br>
              <a:rPr lang="en-US" b="1" dirty="0"/>
            </a:br>
            <a:r>
              <a:rPr lang="en-US" sz="2200" b="1" dirty="0">
                <a:solidFill>
                  <a:srgbClr val="111111"/>
                </a:solidFill>
                <a:latin typeface="Archivo" pitchFamily="2" charset="-18"/>
                <a:cs typeface="Archivo" pitchFamily="2" charset="-18"/>
              </a:rPr>
              <a:t>MANDATORY BONDING</a:t>
            </a:r>
          </a:p>
          <a:p>
            <a:pPr marL="228600" indent="-228600">
              <a:lnSpc>
                <a:spcPct val="110000"/>
              </a:lnSpc>
              <a:buFont typeface="Arial" panose="020B0604020202020204" pitchFamily="34" charset="0"/>
              <a:buChar char="•"/>
            </a:pPr>
            <a:r>
              <a:rPr lang="en-US" sz="1600" dirty="0">
                <a:solidFill>
                  <a:srgbClr val="111111"/>
                </a:solidFill>
                <a:latin typeface="Archivo" pitchFamily="2" charset="-18"/>
                <a:cs typeface="Archivo" pitchFamily="2" charset="-18"/>
              </a:rPr>
              <a:t>Risk price discovery applied to demand-side infrastructure. </a:t>
            </a:r>
          </a:p>
          <a:p>
            <a:pPr marL="228600" indent="-228600">
              <a:lnSpc>
                <a:spcPct val="110000"/>
              </a:lnSpc>
              <a:buFont typeface="Arial" panose="020B0604020202020204" pitchFamily="34" charset="0"/>
              <a:buChar char="•"/>
            </a:pPr>
            <a:r>
              <a:rPr lang="en-US" sz="1600" dirty="0">
                <a:solidFill>
                  <a:srgbClr val="111111"/>
                </a:solidFill>
                <a:latin typeface="Archivo" pitchFamily="2" charset="-18"/>
                <a:cs typeface="Archivo" pitchFamily="2" charset="-18"/>
              </a:rPr>
              <a:t>Bond markets price what regulators cannot: the real probability that forecast demand </a:t>
            </a:r>
            <a:r>
              <a:rPr lang="en-US" sz="1600" dirty="0" err="1">
                <a:solidFill>
                  <a:srgbClr val="111111"/>
                </a:solidFill>
                <a:latin typeface="Archivo" pitchFamily="2" charset="-18"/>
                <a:cs typeface="Archivo" pitchFamily="2" charset="-18"/>
              </a:rPr>
              <a:t>materialises</a:t>
            </a:r>
            <a:r>
              <a:rPr lang="en-US" sz="1600" dirty="0">
                <a:solidFill>
                  <a:srgbClr val="111111"/>
                </a:solidFill>
                <a:latin typeface="Archivo" pitchFamily="2" charset="-18"/>
                <a:cs typeface="Archivo" pitchFamily="2" charset="-18"/>
              </a:rPr>
              <a:t>.</a:t>
            </a:r>
            <a:endParaRPr lang="hu-HU" sz="1600" dirty="0">
              <a:solidFill>
                <a:srgbClr val="111111"/>
              </a:solidFill>
              <a:latin typeface="Archivo" pitchFamily="2" charset="-18"/>
              <a:cs typeface="Archivo" pitchFamily="2" charset="-18"/>
            </a:endParaRPr>
          </a:p>
        </p:txBody>
      </p:sp>
      <p:sp>
        <p:nvSpPr>
          <p:cNvPr id="13" name="Tartalom helye 2">
            <a:extLst>
              <a:ext uri="{FF2B5EF4-FFF2-40B4-BE49-F238E27FC236}">
                <a16:creationId xmlns:a16="http://schemas.microsoft.com/office/drawing/2014/main" id="{14A94598-1805-9DAE-DCE4-955575E8C2B5}"/>
              </a:ext>
            </a:extLst>
          </p:cNvPr>
          <p:cNvSpPr txBox="1">
            <a:spLocks/>
          </p:cNvSpPr>
          <p:nvPr/>
        </p:nvSpPr>
        <p:spPr>
          <a:xfrm>
            <a:off x="3436213" y="1162295"/>
            <a:ext cx="2784380" cy="4547192"/>
          </a:xfrm>
          <a:prstGeom prst="rect">
            <a:avLst/>
          </a:prstGeom>
          <a:solidFill>
            <a:schemeClr val="bg1"/>
          </a:solidFill>
          <a:ln>
            <a:solidFill>
              <a:srgbClr val="00B050"/>
            </a:solidFill>
          </a:ln>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solidFill>
                  <a:schemeClr val="bg2">
                    <a:lumMod val="50000"/>
                  </a:schemeClr>
                </a:solidFill>
                <a:latin typeface="+mn-lt"/>
                <a:cs typeface="+mn-cs"/>
              </a:rPr>
              <a:t>Ireland CRU</a:t>
            </a:r>
            <a:br>
              <a:rPr lang="en-US" b="1" dirty="0"/>
            </a:br>
            <a:r>
              <a:rPr lang="en-US" sz="2200" b="1" dirty="0"/>
              <a:t>BRING YOUR OWN GENERATION</a:t>
            </a:r>
            <a:endParaRPr lang="en-US" sz="2200" b="1" i="1" dirty="0"/>
          </a:p>
          <a:p>
            <a:r>
              <a:rPr lang="en-US" sz="1600" dirty="0"/>
              <a:t>Large load brings the capacity it needs — instead of requiring the system to build it. </a:t>
            </a:r>
          </a:p>
          <a:p>
            <a:r>
              <a:rPr lang="en-US" sz="1600" dirty="0"/>
              <a:t>Cost allocation radically different; system adequacy identical.</a:t>
            </a:r>
          </a:p>
          <a:p>
            <a:r>
              <a:rPr lang="en-US" sz="1600" dirty="0"/>
              <a:t>Combined with mandatory use of RES for 80% of time (Dec-25 decision)</a:t>
            </a:r>
            <a:endParaRPr lang="hu-HU" dirty="0"/>
          </a:p>
        </p:txBody>
      </p:sp>
      <p:sp>
        <p:nvSpPr>
          <p:cNvPr id="16" name="Tartalom helye 2">
            <a:extLst>
              <a:ext uri="{FF2B5EF4-FFF2-40B4-BE49-F238E27FC236}">
                <a16:creationId xmlns:a16="http://schemas.microsoft.com/office/drawing/2014/main" id="{205E5769-A3CF-A305-85CB-FC57B68A2419}"/>
              </a:ext>
            </a:extLst>
          </p:cNvPr>
          <p:cNvSpPr txBox="1">
            <a:spLocks/>
          </p:cNvSpPr>
          <p:nvPr/>
        </p:nvSpPr>
        <p:spPr>
          <a:xfrm>
            <a:off x="6291173" y="1168672"/>
            <a:ext cx="2784380" cy="4540815"/>
          </a:xfrm>
          <a:prstGeom prst="rect">
            <a:avLst/>
          </a:prstGeom>
          <a:solidFill>
            <a:schemeClr val="bg1"/>
          </a:solidFill>
          <a:ln>
            <a:solidFill>
              <a:srgbClr val="00B050"/>
            </a:solidFill>
          </a:ln>
        </p:spPr>
        <p:txBody>
          <a:bodyPr vert="horz" lIns="91440" tIns="45720" rIns="91440" bIns="45720" rtlCol="0">
            <a:normAutofit/>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US" sz="2400" dirty="0">
                <a:solidFill>
                  <a:schemeClr val="bg2">
                    <a:lumMod val="50000"/>
                  </a:schemeClr>
                </a:solidFill>
                <a:latin typeface="+mn-lt"/>
                <a:cs typeface="+mn-cs"/>
              </a:rPr>
              <a:t>US PJM</a:t>
            </a:r>
            <a:br>
              <a:rPr lang="en-US" b="1" dirty="0"/>
            </a:br>
            <a:r>
              <a:rPr lang="en-US" sz="2200" b="1" dirty="0"/>
              <a:t>NON BACKED CAPACITY LOAD</a:t>
            </a:r>
            <a:endParaRPr lang="en-US" sz="2200" b="1" i="1" dirty="0"/>
          </a:p>
          <a:p>
            <a:r>
              <a:rPr lang="en-US" sz="1600" dirty="0"/>
              <a:t>Large loads can be interrupted in case of system stress </a:t>
            </a:r>
          </a:p>
          <a:p>
            <a:r>
              <a:rPr lang="en-US" sz="1600" dirty="0"/>
              <a:t>They are exempted to pay capacity market price component</a:t>
            </a:r>
          </a:p>
          <a:p>
            <a:r>
              <a:rPr lang="en-US" sz="1600" dirty="0"/>
              <a:t>Discrimination effect</a:t>
            </a:r>
            <a:endParaRPr lang="hu-HU" dirty="0"/>
          </a:p>
        </p:txBody>
      </p:sp>
      <p:sp>
        <p:nvSpPr>
          <p:cNvPr id="18" name="Tartalom helye 2">
            <a:extLst>
              <a:ext uri="{FF2B5EF4-FFF2-40B4-BE49-F238E27FC236}">
                <a16:creationId xmlns:a16="http://schemas.microsoft.com/office/drawing/2014/main" id="{9A3D6721-DB11-CFAE-1F42-37D41D5A26D3}"/>
              </a:ext>
            </a:extLst>
          </p:cNvPr>
          <p:cNvSpPr txBox="1">
            <a:spLocks/>
          </p:cNvSpPr>
          <p:nvPr/>
        </p:nvSpPr>
        <p:spPr>
          <a:xfrm>
            <a:off x="9146133" y="1168672"/>
            <a:ext cx="2784380" cy="4540815"/>
          </a:xfrm>
          <a:prstGeom prst="rect">
            <a:avLst/>
          </a:prstGeom>
          <a:solidFill>
            <a:schemeClr val="bg1"/>
          </a:solidFill>
          <a:ln>
            <a:solidFill>
              <a:srgbClr val="00B050"/>
            </a:solidFill>
          </a:ln>
        </p:spPr>
        <p:txBody>
          <a:bodyPr vert="horz" lIns="91440" tIns="45720" rIns="91440" bIns="45720" rtlCol="0">
            <a:normAutofit lnSpcReduction="10000"/>
          </a:bodyPr>
          <a:lstStyle>
            <a:lvl1pPr marL="228600" indent="-228600" algn="l" defTabSz="914400" rtl="0" eaLnBrk="1" latinLnBrk="0" hangingPunct="1">
              <a:lnSpc>
                <a:spcPct val="110000"/>
              </a:lnSpc>
              <a:spcBef>
                <a:spcPts val="1000"/>
              </a:spcBef>
              <a:buFont typeface="Arial" panose="020B0604020202020204" pitchFamily="34" charset="0"/>
              <a:buChar char="•"/>
              <a:defRPr sz="2800" kern="1200">
                <a:solidFill>
                  <a:srgbClr val="111111"/>
                </a:solidFill>
                <a:latin typeface="Archivo" pitchFamily="2" charset="-18"/>
                <a:ea typeface="+mn-ea"/>
                <a:cs typeface="Archivo" pitchFamily="2" charset="-18"/>
              </a:defRPr>
            </a:lvl1pPr>
            <a:lvl2pPr marL="685800" indent="-228600" algn="l" defTabSz="914400" rtl="0" eaLnBrk="1" latinLnBrk="0" hangingPunct="1">
              <a:lnSpc>
                <a:spcPct val="110000"/>
              </a:lnSpc>
              <a:spcBef>
                <a:spcPts val="500"/>
              </a:spcBef>
              <a:buFont typeface="Arial" panose="020B0604020202020204" pitchFamily="34" charset="0"/>
              <a:buChar char="•"/>
              <a:defRPr sz="2400" kern="1200">
                <a:solidFill>
                  <a:srgbClr val="111111"/>
                </a:solidFill>
                <a:latin typeface="Archivo" pitchFamily="2" charset="-18"/>
                <a:ea typeface="+mn-ea"/>
                <a:cs typeface="Archivo" pitchFamily="2" charset="-18"/>
              </a:defRPr>
            </a:lvl2pPr>
            <a:lvl3pPr marL="1143000" indent="-228600" algn="l" defTabSz="914400" rtl="0" eaLnBrk="1" latinLnBrk="0" hangingPunct="1">
              <a:lnSpc>
                <a:spcPct val="110000"/>
              </a:lnSpc>
              <a:spcBef>
                <a:spcPts val="500"/>
              </a:spcBef>
              <a:buFont typeface="Arial" panose="020B0604020202020204" pitchFamily="34" charset="0"/>
              <a:buChar char="•"/>
              <a:defRPr sz="2000" kern="1200">
                <a:solidFill>
                  <a:srgbClr val="111111"/>
                </a:solidFill>
                <a:latin typeface="Archivo" pitchFamily="2" charset="-18"/>
                <a:ea typeface="+mn-ea"/>
                <a:cs typeface="Archivo" pitchFamily="2" charset="-18"/>
              </a:defRPr>
            </a:lvl3pPr>
            <a:lvl4pPr marL="16002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4pPr>
            <a:lvl5pPr marL="2057400" indent="-228600" algn="l" defTabSz="914400" rtl="0" eaLnBrk="1" latinLnBrk="0" hangingPunct="1">
              <a:lnSpc>
                <a:spcPct val="110000"/>
              </a:lnSpc>
              <a:spcBef>
                <a:spcPts val="500"/>
              </a:spcBef>
              <a:buFont typeface="Arial" panose="020B0604020202020204" pitchFamily="34" charset="0"/>
              <a:buChar char="•"/>
              <a:defRPr sz="1800" kern="1200">
                <a:solidFill>
                  <a:srgbClr val="111111"/>
                </a:solidFill>
                <a:latin typeface="Archivo" pitchFamily="2" charset="-18"/>
                <a:ea typeface="+mn-ea"/>
                <a:cs typeface="Archivo" pitchFamily="2" charset="-18"/>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chemeClr val="bg2">
                    <a:lumMod val="50000"/>
                  </a:schemeClr>
                </a:solidFill>
                <a:latin typeface="+mn-lt"/>
                <a:cs typeface="+mn-cs"/>
              </a:rPr>
              <a:t>Spain</a:t>
            </a:r>
            <a:r>
              <a:rPr lang="en-US" sz="2400" dirty="0"/>
              <a:t> </a:t>
            </a:r>
            <a:br>
              <a:rPr lang="en-US" b="1" dirty="0"/>
            </a:br>
            <a:r>
              <a:rPr lang="en-US" sz="2200" b="1" i="1" dirty="0"/>
              <a:t>CONCURSO DE DEMANDA</a:t>
            </a:r>
          </a:p>
          <a:p>
            <a:r>
              <a:rPr lang="en-US" sz="1600" dirty="0"/>
              <a:t>Environmental based score. Replaces </a:t>
            </a:r>
            <a:r>
              <a:rPr lang="en-US" sz="1600" i="1" dirty="0"/>
              <a:t>First Come First Served </a:t>
            </a:r>
            <a:r>
              <a:rPr lang="en-US" sz="1600" dirty="0"/>
              <a:t>principle</a:t>
            </a:r>
          </a:p>
          <a:p>
            <a:r>
              <a:rPr lang="en-US" sz="1600" dirty="0"/>
              <a:t>Renewables, flexibility, and low carbon commitment are rewarded. </a:t>
            </a:r>
          </a:p>
          <a:p>
            <a:r>
              <a:rPr lang="en-US" sz="1600" dirty="0"/>
              <a:t>Formally non-discriminatory — differentiates by objective policy criteria, not identity</a:t>
            </a:r>
            <a:endParaRPr lang="hu-HU" dirty="0"/>
          </a:p>
        </p:txBody>
      </p:sp>
      <p:sp>
        <p:nvSpPr>
          <p:cNvPr id="21" name="Rettangolo 20">
            <a:extLst>
              <a:ext uri="{FF2B5EF4-FFF2-40B4-BE49-F238E27FC236}">
                <a16:creationId xmlns:a16="http://schemas.microsoft.com/office/drawing/2014/main" id="{551EE490-F8E8-D11A-85B6-2FA64C54AFA4}"/>
              </a:ext>
            </a:extLst>
          </p:cNvPr>
          <p:cNvSpPr/>
          <p:nvPr/>
        </p:nvSpPr>
        <p:spPr>
          <a:xfrm>
            <a:off x="5228309" y="6089560"/>
            <a:ext cx="5166975" cy="637676"/>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dirty="0">
                <a:solidFill>
                  <a:srgbClr val="C00000"/>
                </a:solidFill>
                <a:latin typeface="Roboto" panose="02000000000000000000" pitchFamily="2" charset="0"/>
                <a:ea typeface="Roboto" panose="02000000000000000000" pitchFamily="2" charset="0"/>
                <a:hlinkClick r:id="rId4"/>
              </a:rPr>
              <a:t>https://erranet.org/erra-workhop-on-power-systems-and-the-growth-of-ai-data-centers/</a:t>
            </a:r>
            <a:r>
              <a:rPr lang="it-IT" dirty="0">
                <a:solidFill>
                  <a:srgbClr val="C00000"/>
                </a:solidFill>
                <a:latin typeface="Roboto" panose="02000000000000000000" pitchFamily="2" charset="0"/>
                <a:ea typeface="Roboto" panose="02000000000000000000" pitchFamily="2" charset="0"/>
              </a:rPr>
              <a:t>  </a:t>
            </a:r>
            <a:r>
              <a:rPr lang="hu-HU" dirty="0">
                <a:solidFill>
                  <a:srgbClr val="C00000"/>
                </a:solidFill>
                <a:latin typeface="Roboto" panose="02000000000000000000" pitchFamily="2" charset="0"/>
                <a:ea typeface="Roboto" panose="02000000000000000000" pitchFamily="2" charset="0"/>
              </a:rPr>
              <a:t> </a:t>
            </a:r>
            <a:endParaRPr lang="it-IT" dirty="0">
              <a:solidFill>
                <a:srgbClr val="C00000"/>
              </a:solidFill>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148802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3" grpId="0" animBg="1"/>
      <p:bldP spid="16" grpId="0" animBg="1"/>
      <p:bldP spid="1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12"/>
          <p:cNvSpPr>
            <a:spLocks noGrp="1"/>
          </p:cNvSpPr>
          <p:nvPr>
            <p:ph type="subTitle" idx="1"/>
          </p:nvPr>
        </p:nvSpPr>
        <p:spPr>
          <a:xfrm>
            <a:off x="2559678" y="2609551"/>
            <a:ext cx="7049969" cy="760083"/>
          </a:xfrm>
        </p:spPr>
        <p:txBody>
          <a:bodyPr/>
          <a:lstStyle/>
          <a:p>
            <a:r>
              <a:rPr lang="en-US" b="1" i="0" dirty="0">
                <a:hlinkClick r:id="rId2"/>
              </a:rPr>
              <a:t>luca.loschiavo@erranet.org</a:t>
            </a:r>
            <a:endParaRPr lang="en-US" b="1" i="0" dirty="0"/>
          </a:p>
          <a:p>
            <a:pPr algn="l">
              <a:spcBef>
                <a:spcPts val="1200"/>
              </a:spcBef>
              <a:spcAft>
                <a:spcPts val="600"/>
              </a:spcAft>
            </a:pPr>
            <a:r>
              <a:rPr lang="en-US" sz="1800" dirty="0">
                <a:solidFill>
                  <a:schemeClr val="tx1"/>
                </a:solidFill>
              </a:rPr>
              <a:t>101. (…) Current AI systems require </a:t>
            </a:r>
            <a:r>
              <a:rPr lang="en-US" sz="1800" b="1" dirty="0">
                <a:solidFill>
                  <a:srgbClr val="C00000"/>
                </a:solidFill>
              </a:rPr>
              <a:t>enormous amounts of energy </a:t>
            </a:r>
            <a:r>
              <a:rPr lang="en-US" sz="1800" dirty="0">
                <a:solidFill>
                  <a:schemeClr val="tx1"/>
                </a:solidFill>
              </a:rPr>
              <a:t>and water, significantly influencing carbon dioxide emissions, and place heavy demands on natural resources. As their complexity increases, especially in the case of large language models, the need for computing power and storage capacity grows too, which requires</a:t>
            </a:r>
            <a:r>
              <a:rPr lang="en-US" sz="1800" b="1" dirty="0">
                <a:solidFill>
                  <a:srgbClr val="C00000"/>
                </a:solidFill>
              </a:rPr>
              <a:t> an extensive network of machines, cables, data centers and energy-intensive infrastructure</a:t>
            </a:r>
            <a:r>
              <a:rPr lang="en-US" sz="1800" dirty="0">
                <a:solidFill>
                  <a:schemeClr val="tx1"/>
                </a:solidFill>
              </a:rPr>
              <a:t>. For this reason, it is essential to develop more sustainable technological solutions that reduce environmental impact and </a:t>
            </a:r>
            <a:r>
              <a:rPr lang="en-US" sz="1800" b="1" dirty="0">
                <a:solidFill>
                  <a:srgbClr val="C00000"/>
                </a:solidFill>
              </a:rPr>
              <a:t>help protect our Common Home</a:t>
            </a:r>
            <a:r>
              <a:rPr lang="en-US" sz="1800" dirty="0">
                <a:solidFill>
                  <a:schemeClr val="tx1"/>
                </a:solidFill>
              </a:rPr>
              <a:t>.</a:t>
            </a:r>
          </a:p>
          <a:p>
            <a:pPr algn="r">
              <a:spcBef>
                <a:spcPts val="0"/>
              </a:spcBef>
            </a:pPr>
            <a:r>
              <a:rPr lang="en-US" sz="1600" dirty="0">
                <a:solidFill>
                  <a:schemeClr val="tx1"/>
                </a:solidFill>
              </a:rPr>
              <a:t>Encyclical Letter </a:t>
            </a:r>
            <a:r>
              <a:rPr lang="en-US" sz="1600" dirty="0">
                <a:solidFill>
                  <a:schemeClr val="tx1"/>
                </a:solidFill>
                <a:hlinkClick r:id="rId3"/>
              </a:rPr>
              <a:t>MAGNIFICA HUMANITAS</a:t>
            </a:r>
            <a:br>
              <a:rPr lang="en-US" sz="1600" dirty="0">
                <a:solidFill>
                  <a:schemeClr val="tx1"/>
                </a:solidFill>
              </a:rPr>
            </a:br>
            <a:r>
              <a:rPr lang="en-US" sz="1600" dirty="0">
                <a:solidFill>
                  <a:schemeClr val="tx1"/>
                </a:solidFill>
              </a:rPr>
              <a:t>of His Holiness Pope Leo XIV</a:t>
            </a:r>
          </a:p>
          <a:p>
            <a:pPr algn="l">
              <a:spcBef>
                <a:spcPts val="2400"/>
              </a:spcBef>
              <a:spcAft>
                <a:spcPts val="600"/>
              </a:spcAft>
            </a:pPr>
            <a:endParaRPr lang="hu-HU" sz="1600" i="0" dirty="0">
              <a:solidFill>
                <a:schemeClr val="tx1"/>
              </a:solidFill>
            </a:endParaRPr>
          </a:p>
        </p:txBody>
      </p:sp>
      <p:pic>
        <p:nvPicPr>
          <p:cNvPr id="3" name="Picture 1">
            <a:extLst>
              <a:ext uri="{FF2B5EF4-FFF2-40B4-BE49-F238E27FC236}">
                <a16:creationId xmlns:a16="http://schemas.microsoft.com/office/drawing/2014/main" id="{FEA810DB-DD34-2220-1365-1F07FDBF5587}"/>
              </a:ext>
            </a:extLst>
          </p:cNvPr>
          <p:cNvPicPr>
            <a:picLocks noChangeAspect="1"/>
          </p:cNvPicPr>
          <p:nvPr/>
        </p:nvPicPr>
        <p:blipFill>
          <a:blip r:embed="rId4"/>
          <a:stretch>
            <a:fillRect/>
          </a:stretch>
        </p:blipFill>
        <p:spPr>
          <a:xfrm>
            <a:off x="2640926" y="2605116"/>
            <a:ext cx="668262" cy="668262"/>
          </a:xfrm>
          <a:prstGeom prst="rect">
            <a:avLst/>
          </a:prstGeom>
        </p:spPr>
      </p:pic>
    </p:spTree>
    <p:extLst>
      <p:ext uri="{BB962C8B-B14F-4D97-AF65-F5344CB8AC3E}">
        <p14:creationId xmlns:p14="http://schemas.microsoft.com/office/powerpoint/2010/main" val="819531720"/>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BBEB27A1-AEBE-417E-81A2-D0BBD5F55F57}"/>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8C226875-6CD7-40DC-AAE8-E9C3AF57E372}"/>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_Layout_A.potx" id="{39357919-00BF-4C1C-A87D-41BFFECE8E9C}" vid="{F0F02B73-0467-4569-997D-96681EADD5CA}"/>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349</TotalTime>
  <Words>853</Words>
  <Application>Microsoft Office PowerPoint</Application>
  <PresentationFormat>Personalizzato</PresentationFormat>
  <Paragraphs>78</Paragraphs>
  <Slides>8</Slides>
  <Notes>3</Notes>
  <HiddenSlides>0</HiddenSlides>
  <MMClips>0</MMClips>
  <ScaleCrop>false</ScaleCrop>
  <HeadingPairs>
    <vt:vector size="6" baseType="variant">
      <vt:variant>
        <vt:lpstr>Caratteri utilizzati</vt:lpstr>
      </vt:variant>
      <vt:variant>
        <vt:i4>6</vt:i4>
      </vt:variant>
      <vt:variant>
        <vt:lpstr>Tema</vt:lpstr>
      </vt:variant>
      <vt:variant>
        <vt:i4>3</vt:i4>
      </vt:variant>
      <vt:variant>
        <vt:lpstr>Titoli diapositive</vt:lpstr>
      </vt:variant>
      <vt:variant>
        <vt:i4>8</vt:i4>
      </vt:variant>
    </vt:vector>
  </HeadingPairs>
  <TitlesOfParts>
    <vt:vector size="17" baseType="lpstr">
      <vt:lpstr>Arial</vt:lpstr>
      <vt:lpstr>Roboto</vt:lpstr>
      <vt:lpstr>Inter-Regular</vt:lpstr>
      <vt:lpstr>Calibri</vt:lpstr>
      <vt:lpstr>Archivo</vt:lpstr>
      <vt:lpstr>Archivo SemiBold</vt:lpstr>
      <vt:lpstr>Custom Design</vt:lpstr>
      <vt:lpstr>1_Custom Design</vt:lpstr>
      <vt:lpstr>4_Custom Design</vt:lpstr>
      <vt:lpstr>Presentazione standard di PowerPoint</vt:lpstr>
      <vt:lpstr>ERRA Research Paper: The Impact  of AI Growth on the Power System</vt:lpstr>
      <vt:lpstr>Long-term forecast  predictability (“quantity” of demand)</vt:lpstr>
      <vt:lpstr>Limited or null demand flexibility (“quality” of demand)</vt:lpstr>
      <vt:lpstr>Long-term forecast  predictability: reasons for gaps </vt:lpstr>
      <vt:lpstr>Lessons learnt  and good practices</vt:lpstr>
      <vt:lpstr>The Regulatory Toolkit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Lena</dc:creator>
  <cp:lastModifiedBy>Luca Vincenzo Nicola Lo Schiavo</cp:lastModifiedBy>
  <cp:revision>31</cp:revision>
  <dcterms:created xsi:type="dcterms:W3CDTF">2026-05-14T13:05:40Z</dcterms:created>
  <dcterms:modified xsi:type="dcterms:W3CDTF">2026-09-15T06:34:45Z</dcterms:modified>
</cp:coreProperties>
</file>